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9" r:id="rId2"/>
    <p:sldId id="269" r:id="rId3"/>
    <p:sldId id="270" r:id="rId4"/>
    <p:sldId id="266" r:id="rId5"/>
    <p:sldId id="260" r:id="rId6"/>
    <p:sldId id="263" r:id="rId7"/>
    <p:sldId id="262" r:id="rId8"/>
    <p:sldId id="265" r:id="rId9"/>
    <p:sldId id="267" r:id="rId10"/>
  </p:sldIdLst>
  <p:sldSz cx="16256000" cy="9144000"/>
  <p:notesSz cx="9144000" cy="16256000"/>
  <p:embeddedFontLst>
    <p:embeddedFont>
      <p:font typeface="Liter" panose="020B0604020202020204" charset="0"/>
      <p:regular r:id="rId12"/>
    </p:embeddedFont>
    <p:embeddedFont>
      <p:font typeface="Quattrocento Sans" panose="020B0502050000020003" pitchFamily="3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56" d="100"/>
          <a:sy n="56" d="100"/>
        </p:scale>
        <p:origin x="188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98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D32F8-3E8B-BB2A-FFEF-0FB47A72F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CC385-82AD-D372-C682-8BF8BCA77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6CF0B-E3FB-4E1B-3975-671B0BB2C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B8B59-F116-8891-CBF8-03CD0EC40C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80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E4654-32E3-D689-09C6-E4DF07627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273A5-DF6A-D843-2AC7-5E38341633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FB81D1-6838-7AF0-18B7-E194210AD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4F053-862D-1341-1CF5-0945E13406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91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">
            <a:extLst>
              <a:ext uri="{FF2B5EF4-FFF2-40B4-BE49-F238E27FC236}">
                <a16:creationId xmlns:a16="http://schemas.microsoft.com/office/drawing/2014/main" id="{8A351C44-7D63-D597-9833-880487E93515}"/>
              </a:ext>
            </a:extLst>
          </p:cNvPr>
          <p:cNvSpPr/>
          <p:nvPr/>
        </p:nvSpPr>
        <p:spPr>
          <a:xfrm>
            <a:off x="-215232" y="-208638"/>
            <a:ext cx="16471232" cy="9865895"/>
          </a:xfrm>
          <a:custGeom>
            <a:avLst/>
            <a:gdLst/>
            <a:ahLst/>
            <a:cxnLst/>
            <a:rect l="l" t="t" r="r" b="b"/>
            <a:pathLst>
              <a:path w="18288000" h="12115800">
                <a:moveTo>
                  <a:pt x="0" y="0"/>
                </a:moveTo>
                <a:lnTo>
                  <a:pt x="18288000" y="0"/>
                </a:lnTo>
                <a:lnTo>
                  <a:pt x="18288000" y="12115800"/>
                </a:lnTo>
                <a:lnTo>
                  <a:pt x="0" y="12115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0080836C-B6AB-F955-FE98-4E2CC511D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616" y="5419911"/>
            <a:ext cx="3661938" cy="3724089"/>
          </a:xfrm>
          <a:prstGeom prst="rect">
            <a:avLst/>
          </a:prstGeom>
        </p:spPr>
      </p:pic>
      <p:sp>
        <p:nvSpPr>
          <p:cNvPr id="33" name="Freeform 6">
            <a:extLst>
              <a:ext uri="{FF2B5EF4-FFF2-40B4-BE49-F238E27FC236}">
                <a16:creationId xmlns:a16="http://schemas.microsoft.com/office/drawing/2014/main" id="{D0F5150F-5F08-3712-6A05-4DF0728D61BD}"/>
              </a:ext>
            </a:extLst>
          </p:cNvPr>
          <p:cNvSpPr/>
          <p:nvPr/>
        </p:nvSpPr>
        <p:spPr>
          <a:xfrm rot="10800000">
            <a:off x="11436633" y="0"/>
            <a:ext cx="5034599" cy="6138401"/>
          </a:xfrm>
          <a:custGeom>
            <a:avLst/>
            <a:gdLst/>
            <a:ahLst/>
            <a:cxnLst/>
            <a:rect l="l" t="t" r="r" b="b"/>
            <a:pathLst>
              <a:path w="8983518" h="9131911">
                <a:moveTo>
                  <a:pt x="0" y="0"/>
                </a:moveTo>
                <a:lnTo>
                  <a:pt x="8983517" y="0"/>
                </a:lnTo>
                <a:lnTo>
                  <a:pt x="8983517" y="9131912"/>
                </a:lnTo>
                <a:lnTo>
                  <a:pt x="0" y="9131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">
            <a:extLst>
              <a:ext uri="{FF2B5EF4-FFF2-40B4-BE49-F238E27FC236}">
                <a16:creationId xmlns:a16="http://schemas.microsoft.com/office/drawing/2014/main" id="{8F74BE0C-B350-3ACB-6BD5-63B9B7DCDB34}"/>
              </a:ext>
            </a:extLst>
          </p:cNvPr>
          <p:cNvSpPr/>
          <p:nvPr/>
        </p:nvSpPr>
        <p:spPr>
          <a:xfrm>
            <a:off x="4255772" y="525780"/>
            <a:ext cx="7357108" cy="7600950"/>
          </a:xfrm>
          <a:custGeom>
            <a:avLst/>
            <a:gdLst/>
            <a:ahLst/>
            <a:cxnLst/>
            <a:rect l="l" t="t" r="r" b="b"/>
            <a:pathLst>
              <a:path w="9344554" h="10262187">
                <a:moveTo>
                  <a:pt x="0" y="0"/>
                </a:moveTo>
                <a:lnTo>
                  <a:pt x="9344554" y="0"/>
                </a:lnTo>
                <a:lnTo>
                  <a:pt x="9344554" y="10262188"/>
                </a:lnTo>
                <a:lnTo>
                  <a:pt x="0" y="102621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7438" t="-27384" r="-34369" b="-2906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8846B8-1B26-5957-349B-7FC35C6F0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A0148FBF-951B-9632-A7C2-BA6AC6363A41}"/>
              </a:ext>
            </a:extLst>
          </p:cNvPr>
          <p:cNvSpPr/>
          <p:nvPr/>
        </p:nvSpPr>
        <p:spPr>
          <a:xfrm>
            <a:off x="3556000" y="750303"/>
            <a:ext cx="635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Historia</a:t>
            </a:r>
            <a:endParaRPr lang="en-US" sz="80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086A571-F7C2-C167-B88D-90E6372DB801}"/>
              </a:ext>
            </a:extLst>
          </p:cNvPr>
          <p:cNvSpPr/>
          <p:nvPr/>
        </p:nvSpPr>
        <p:spPr>
          <a:xfrm>
            <a:off x="1968748" y="1984147"/>
            <a:ext cx="8128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45000"/>
              </a:lnSpc>
            </a:pP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Fundada en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2018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en Chiquimula, Guatemala, por un grupo de personas con y sin discapacidad que buscaban mejorar la calidad de vida de este colectivo.</a:t>
            </a:r>
            <a:endParaRPr lang="en-US" sz="1800" dirty="0"/>
          </a:p>
          <a:p>
            <a:pPr algn="just">
              <a:lnSpc>
                <a:spcPct val="145000"/>
              </a:lnSpc>
              <a:spcBef>
                <a:spcPts val="800"/>
              </a:spcBef>
            </a:pP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Trabajamos bajo el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enfoque de derechos humanos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, inspirados en la Convención sobre los Derechos de las Personas con Discapacidad de la ONU (2006).</a:t>
            </a:r>
            <a:endParaRPr lang="en-US" sz="18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E904FC0-E6DE-30A3-9396-1FB296A7FAB0}"/>
              </a:ext>
            </a:extLst>
          </p:cNvPr>
          <p:cNvSpPr/>
          <p:nvPr/>
        </p:nvSpPr>
        <p:spPr>
          <a:xfrm>
            <a:off x="2324100" y="4205980"/>
            <a:ext cx="8128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5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Misión</a:t>
            </a:r>
            <a:endParaRPr lang="en-US" sz="50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C911180-4AFA-21CD-1233-29A2CA06D23D}"/>
              </a:ext>
            </a:extLst>
          </p:cNvPr>
          <p:cNvSpPr/>
          <p:nvPr/>
        </p:nvSpPr>
        <p:spPr>
          <a:xfrm>
            <a:off x="1968748" y="4916876"/>
            <a:ext cx="8128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45000"/>
              </a:lnSpc>
            </a:pPr>
            <a:r>
              <a:rPr lang="es-E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Promovemos y fortalecemos la inclusión y el empoderamiento de las personas con discapacidad y sus familias, en el entorno social y comunitario con un enfoque de derechos.</a:t>
            </a:r>
            <a:endParaRPr lang="en-US" sz="18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502D87B-FE34-FC0C-36D5-522667C7F267}"/>
              </a:ext>
            </a:extLst>
          </p:cNvPr>
          <p:cNvSpPr/>
          <p:nvPr/>
        </p:nvSpPr>
        <p:spPr>
          <a:xfrm>
            <a:off x="762000" y="6604000"/>
            <a:ext cx="8128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Ejes Estratégicos</a:t>
            </a:r>
            <a:endParaRPr lang="en-US" sz="220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3D378723-7908-9652-099A-2E81D5314719}"/>
              </a:ext>
            </a:extLst>
          </p:cNvPr>
          <p:cNvSpPr/>
          <p:nvPr/>
        </p:nvSpPr>
        <p:spPr>
          <a:xfrm>
            <a:off x="796925" y="7086600"/>
            <a:ext cx="209550" cy="279400"/>
          </a:xfrm>
          <a:custGeom>
            <a:avLst/>
            <a:gdLst/>
            <a:ahLst/>
            <a:cxnLst/>
            <a:rect l="l" t="t" r="r" b="b"/>
            <a:pathLst>
              <a:path w="209550" h="279400">
                <a:moveTo>
                  <a:pt x="34925" y="0"/>
                </a:moveTo>
                <a:cubicBezTo>
                  <a:pt x="15662" y="0"/>
                  <a:pt x="0" y="15662"/>
                  <a:pt x="0" y="34925"/>
                </a:cubicBezTo>
                <a:lnTo>
                  <a:pt x="0" y="244475"/>
                </a:lnTo>
                <a:cubicBezTo>
                  <a:pt x="0" y="263738"/>
                  <a:pt x="15662" y="279400"/>
                  <a:pt x="34925" y="279400"/>
                </a:cubicBezTo>
                <a:lnTo>
                  <a:pt x="174625" y="279400"/>
                </a:lnTo>
                <a:cubicBezTo>
                  <a:pt x="193888" y="279400"/>
                  <a:pt x="209550" y="263738"/>
                  <a:pt x="209550" y="244475"/>
                </a:cubicBezTo>
                <a:lnTo>
                  <a:pt x="209550" y="34925"/>
                </a:lnTo>
                <a:cubicBezTo>
                  <a:pt x="209550" y="15662"/>
                  <a:pt x="193888" y="0"/>
                  <a:pt x="174625" y="0"/>
                </a:cubicBezTo>
                <a:lnTo>
                  <a:pt x="34925" y="0"/>
                </a:lnTo>
                <a:close/>
                <a:moveTo>
                  <a:pt x="96044" y="192088"/>
                </a:moveTo>
                <a:lnTo>
                  <a:pt x="113506" y="192088"/>
                </a:lnTo>
                <a:cubicBezTo>
                  <a:pt x="123165" y="192088"/>
                  <a:pt x="130969" y="199891"/>
                  <a:pt x="130969" y="209550"/>
                </a:cubicBezTo>
                <a:lnTo>
                  <a:pt x="130969" y="253206"/>
                </a:lnTo>
                <a:lnTo>
                  <a:pt x="78581" y="253206"/>
                </a:lnTo>
                <a:lnTo>
                  <a:pt x="78581" y="209550"/>
                </a:lnTo>
                <a:cubicBezTo>
                  <a:pt x="78581" y="199891"/>
                  <a:pt x="86385" y="192088"/>
                  <a:pt x="96044" y="192088"/>
                </a:cubicBezTo>
                <a:close/>
                <a:moveTo>
                  <a:pt x="52388" y="61119"/>
                </a:moveTo>
                <a:cubicBezTo>
                  <a:pt x="52388" y="56317"/>
                  <a:pt x="56317" y="52388"/>
                  <a:pt x="61119" y="52388"/>
                </a:cubicBezTo>
                <a:lnTo>
                  <a:pt x="78581" y="52388"/>
                </a:lnTo>
                <a:cubicBezTo>
                  <a:pt x="83383" y="52388"/>
                  <a:pt x="87313" y="56317"/>
                  <a:pt x="87313" y="61119"/>
                </a:cubicBezTo>
                <a:lnTo>
                  <a:pt x="87313" y="78581"/>
                </a:lnTo>
                <a:cubicBezTo>
                  <a:pt x="87313" y="83383"/>
                  <a:pt x="83383" y="87313"/>
                  <a:pt x="78581" y="87313"/>
                </a:cubicBezTo>
                <a:lnTo>
                  <a:pt x="61119" y="87313"/>
                </a:lnTo>
                <a:cubicBezTo>
                  <a:pt x="56317" y="87313"/>
                  <a:pt x="52388" y="83383"/>
                  <a:pt x="52388" y="78581"/>
                </a:cubicBezTo>
                <a:lnTo>
                  <a:pt x="52388" y="61119"/>
                </a:lnTo>
                <a:close/>
                <a:moveTo>
                  <a:pt x="130969" y="52388"/>
                </a:moveTo>
                <a:lnTo>
                  <a:pt x="148431" y="52388"/>
                </a:lnTo>
                <a:cubicBezTo>
                  <a:pt x="153233" y="52388"/>
                  <a:pt x="157163" y="56317"/>
                  <a:pt x="157163" y="61119"/>
                </a:cubicBezTo>
                <a:lnTo>
                  <a:pt x="157163" y="78581"/>
                </a:lnTo>
                <a:cubicBezTo>
                  <a:pt x="157163" y="83383"/>
                  <a:pt x="153233" y="87313"/>
                  <a:pt x="148431" y="87313"/>
                </a:cubicBezTo>
                <a:lnTo>
                  <a:pt x="130969" y="87313"/>
                </a:lnTo>
                <a:cubicBezTo>
                  <a:pt x="126167" y="87313"/>
                  <a:pt x="122238" y="83383"/>
                  <a:pt x="122238" y="78581"/>
                </a:cubicBezTo>
                <a:lnTo>
                  <a:pt x="122238" y="61119"/>
                </a:lnTo>
                <a:cubicBezTo>
                  <a:pt x="122238" y="56317"/>
                  <a:pt x="126167" y="52388"/>
                  <a:pt x="130969" y="52388"/>
                </a:cubicBezTo>
                <a:close/>
                <a:moveTo>
                  <a:pt x="52388" y="130969"/>
                </a:moveTo>
                <a:cubicBezTo>
                  <a:pt x="52388" y="126167"/>
                  <a:pt x="56317" y="122238"/>
                  <a:pt x="61119" y="122238"/>
                </a:cubicBezTo>
                <a:lnTo>
                  <a:pt x="78581" y="122238"/>
                </a:lnTo>
                <a:cubicBezTo>
                  <a:pt x="83383" y="122238"/>
                  <a:pt x="87313" y="126167"/>
                  <a:pt x="87313" y="130969"/>
                </a:cubicBezTo>
                <a:lnTo>
                  <a:pt x="87313" y="148431"/>
                </a:lnTo>
                <a:cubicBezTo>
                  <a:pt x="87313" y="153233"/>
                  <a:pt x="83383" y="157163"/>
                  <a:pt x="78581" y="157163"/>
                </a:cubicBezTo>
                <a:lnTo>
                  <a:pt x="61119" y="157163"/>
                </a:lnTo>
                <a:cubicBezTo>
                  <a:pt x="56317" y="157163"/>
                  <a:pt x="52388" y="153233"/>
                  <a:pt x="52388" y="148431"/>
                </a:cubicBezTo>
                <a:lnTo>
                  <a:pt x="52388" y="130969"/>
                </a:lnTo>
                <a:close/>
                <a:moveTo>
                  <a:pt x="130969" y="122238"/>
                </a:moveTo>
                <a:lnTo>
                  <a:pt x="148431" y="122238"/>
                </a:lnTo>
                <a:cubicBezTo>
                  <a:pt x="153233" y="122238"/>
                  <a:pt x="157163" y="126167"/>
                  <a:pt x="157163" y="130969"/>
                </a:cubicBezTo>
                <a:lnTo>
                  <a:pt x="157163" y="148431"/>
                </a:lnTo>
                <a:cubicBezTo>
                  <a:pt x="157163" y="153233"/>
                  <a:pt x="153233" y="157163"/>
                  <a:pt x="148431" y="157163"/>
                </a:cubicBezTo>
                <a:lnTo>
                  <a:pt x="130969" y="157163"/>
                </a:lnTo>
                <a:cubicBezTo>
                  <a:pt x="126167" y="157163"/>
                  <a:pt x="122238" y="153233"/>
                  <a:pt x="122238" y="148431"/>
                </a:cubicBezTo>
                <a:lnTo>
                  <a:pt x="122238" y="130969"/>
                </a:lnTo>
                <a:cubicBezTo>
                  <a:pt x="122238" y="126167"/>
                  <a:pt x="126167" y="122238"/>
                  <a:pt x="130969" y="122238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5CF0FEC0-AAAE-03F5-B96D-1A7EA41A5091}"/>
              </a:ext>
            </a:extLst>
          </p:cNvPr>
          <p:cNvSpPr/>
          <p:nvPr/>
        </p:nvSpPr>
        <p:spPr>
          <a:xfrm>
            <a:off x="1117600" y="7048500"/>
            <a:ext cx="3175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5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Fortalecimiento institucional</a:t>
            </a:r>
            <a:endParaRPr lang="en-US" sz="160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12318A8F-FEA0-9C53-F0B0-53C135967519}"/>
              </a:ext>
            </a:extLst>
          </p:cNvPr>
          <p:cNvSpPr/>
          <p:nvPr/>
        </p:nvSpPr>
        <p:spPr>
          <a:xfrm>
            <a:off x="4427538" y="7086600"/>
            <a:ext cx="314325" cy="279400"/>
          </a:xfrm>
          <a:custGeom>
            <a:avLst/>
            <a:gdLst/>
            <a:ahLst/>
            <a:cxnLst/>
            <a:rect l="l" t="t" r="r" b="b"/>
            <a:pathLst>
              <a:path w="314325" h="279400">
                <a:moveTo>
                  <a:pt x="168895" y="-10314"/>
                </a:moveTo>
                <a:cubicBezTo>
                  <a:pt x="166658" y="-14679"/>
                  <a:pt x="162128" y="-17462"/>
                  <a:pt x="157217" y="-17462"/>
                </a:cubicBezTo>
                <a:cubicBezTo>
                  <a:pt x="152306" y="-17462"/>
                  <a:pt x="147776" y="-14679"/>
                  <a:pt x="145539" y="-10314"/>
                </a:cubicBezTo>
                <a:lnTo>
                  <a:pt x="105375" y="68377"/>
                </a:lnTo>
                <a:lnTo>
                  <a:pt x="18117" y="82237"/>
                </a:lnTo>
                <a:cubicBezTo>
                  <a:pt x="13261" y="83001"/>
                  <a:pt x="9222" y="86439"/>
                  <a:pt x="7694" y="91132"/>
                </a:cubicBezTo>
                <a:cubicBezTo>
                  <a:pt x="6166" y="95825"/>
                  <a:pt x="7422" y="100955"/>
                  <a:pt x="10859" y="104448"/>
                </a:cubicBezTo>
                <a:lnTo>
                  <a:pt x="73288" y="166931"/>
                </a:lnTo>
                <a:lnTo>
                  <a:pt x="59536" y="254189"/>
                </a:lnTo>
                <a:cubicBezTo>
                  <a:pt x="58772" y="259045"/>
                  <a:pt x="60791" y="263957"/>
                  <a:pt x="64775" y="266849"/>
                </a:cubicBezTo>
                <a:cubicBezTo>
                  <a:pt x="68759" y="269741"/>
                  <a:pt x="73997" y="270178"/>
                  <a:pt x="78418" y="267940"/>
                </a:cubicBezTo>
                <a:lnTo>
                  <a:pt x="157217" y="227886"/>
                </a:lnTo>
                <a:lnTo>
                  <a:pt x="235962" y="267940"/>
                </a:lnTo>
                <a:cubicBezTo>
                  <a:pt x="240328" y="270178"/>
                  <a:pt x="245621" y="269741"/>
                  <a:pt x="249605" y="266849"/>
                </a:cubicBezTo>
                <a:cubicBezTo>
                  <a:pt x="253588" y="263957"/>
                  <a:pt x="255607" y="259100"/>
                  <a:pt x="254843" y="254189"/>
                </a:cubicBezTo>
                <a:lnTo>
                  <a:pt x="241037" y="166931"/>
                </a:lnTo>
                <a:lnTo>
                  <a:pt x="303466" y="104448"/>
                </a:lnTo>
                <a:cubicBezTo>
                  <a:pt x="306958" y="100955"/>
                  <a:pt x="308159" y="95825"/>
                  <a:pt x="306631" y="91132"/>
                </a:cubicBezTo>
                <a:cubicBezTo>
                  <a:pt x="305103" y="86439"/>
                  <a:pt x="301119" y="83001"/>
                  <a:pt x="296208" y="82237"/>
                </a:cubicBezTo>
                <a:lnTo>
                  <a:pt x="209004" y="68377"/>
                </a:lnTo>
                <a:lnTo>
                  <a:pt x="168895" y="-10314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78C2DFA-2F94-9AB1-0ECF-44A025892C19}"/>
              </a:ext>
            </a:extLst>
          </p:cNvPr>
          <p:cNvSpPr/>
          <p:nvPr/>
        </p:nvSpPr>
        <p:spPr>
          <a:xfrm>
            <a:off x="4800600" y="7048500"/>
            <a:ext cx="3175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5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Modelos de buenas prácticas</a:t>
            </a:r>
            <a:endParaRPr lang="en-US" sz="160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B7492CD6-0D83-B02B-B863-0BF8A9E894C2}"/>
              </a:ext>
            </a:extLst>
          </p:cNvPr>
          <p:cNvSpPr/>
          <p:nvPr/>
        </p:nvSpPr>
        <p:spPr>
          <a:xfrm>
            <a:off x="762000" y="7493000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251678" y="10314"/>
                </a:moveTo>
                <a:cubicBezTo>
                  <a:pt x="257954" y="13097"/>
                  <a:pt x="261938" y="19318"/>
                  <a:pt x="261938" y="26194"/>
                </a:cubicBezTo>
                <a:lnTo>
                  <a:pt x="261938" y="253206"/>
                </a:lnTo>
                <a:cubicBezTo>
                  <a:pt x="261938" y="260082"/>
                  <a:pt x="257954" y="266303"/>
                  <a:pt x="251678" y="269086"/>
                </a:cubicBezTo>
                <a:cubicBezTo>
                  <a:pt x="245403" y="271869"/>
                  <a:pt x="238145" y="270832"/>
                  <a:pt x="232961" y="266303"/>
                </a:cubicBezTo>
                <a:lnTo>
                  <a:pt x="207531" y="244093"/>
                </a:lnTo>
                <a:cubicBezTo>
                  <a:pt x="183738" y="223302"/>
                  <a:pt x="153670" y="211187"/>
                  <a:pt x="122183" y="209714"/>
                </a:cubicBezTo>
                <a:lnTo>
                  <a:pt x="122183" y="261938"/>
                </a:lnTo>
                <a:cubicBezTo>
                  <a:pt x="122183" y="271596"/>
                  <a:pt x="114379" y="279400"/>
                  <a:pt x="104720" y="279400"/>
                </a:cubicBezTo>
                <a:lnTo>
                  <a:pt x="87258" y="279400"/>
                </a:lnTo>
                <a:cubicBezTo>
                  <a:pt x="77599" y="279400"/>
                  <a:pt x="69795" y="271596"/>
                  <a:pt x="69795" y="261938"/>
                </a:cubicBezTo>
                <a:lnTo>
                  <a:pt x="69795" y="209550"/>
                </a:lnTo>
                <a:cubicBezTo>
                  <a:pt x="31269" y="209550"/>
                  <a:pt x="0" y="178281"/>
                  <a:pt x="0" y="139700"/>
                </a:cubicBezTo>
                <a:cubicBezTo>
                  <a:pt x="0" y="101119"/>
                  <a:pt x="31269" y="69850"/>
                  <a:pt x="69850" y="69850"/>
                </a:cubicBezTo>
                <a:lnTo>
                  <a:pt x="115962" y="69850"/>
                </a:lnTo>
                <a:cubicBezTo>
                  <a:pt x="149686" y="69741"/>
                  <a:pt x="182210" y="57463"/>
                  <a:pt x="207585" y="35307"/>
                </a:cubicBezTo>
                <a:lnTo>
                  <a:pt x="233015" y="13097"/>
                </a:lnTo>
                <a:cubicBezTo>
                  <a:pt x="238145" y="8568"/>
                  <a:pt x="245512" y="7531"/>
                  <a:pt x="251733" y="10314"/>
                </a:cubicBezTo>
                <a:close/>
                <a:moveTo>
                  <a:pt x="122238" y="174625"/>
                </a:moveTo>
                <a:lnTo>
                  <a:pt x="122238" y="174734"/>
                </a:lnTo>
                <a:cubicBezTo>
                  <a:pt x="160600" y="176208"/>
                  <a:pt x="197435" y="190287"/>
                  <a:pt x="227013" y="214789"/>
                </a:cubicBezTo>
                <a:lnTo>
                  <a:pt x="227013" y="64557"/>
                </a:lnTo>
                <a:cubicBezTo>
                  <a:pt x="197435" y="89059"/>
                  <a:pt x="160600" y="103138"/>
                  <a:pt x="122238" y="104611"/>
                </a:cubicBezTo>
                <a:lnTo>
                  <a:pt x="122238" y="174625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76E9384-4251-BA1C-B41C-12C8711C5210}"/>
              </a:ext>
            </a:extLst>
          </p:cNvPr>
          <p:cNvSpPr/>
          <p:nvPr/>
        </p:nvSpPr>
        <p:spPr>
          <a:xfrm>
            <a:off x="1117600" y="7454900"/>
            <a:ext cx="3175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5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Incidencia para desarrollo inclusivo</a:t>
            </a:r>
            <a:endParaRPr lang="en-US" sz="1600" dirty="0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D59D84A9-B1A6-C46C-293E-0AA6105DFA30}"/>
              </a:ext>
            </a:extLst>
          </p:cNvPr>
          <p:cNvSpPr/>
          <p:nvPr/>
        </p:nvSpPr>
        <p:spPr>
          <a:xfrm>
            <a:off x="4410075" y="7493000"/>
            <a:ext cx="349250" cy="279400"/>
          </a:xfrm>
          <a:custGeom>
            <a:avLst/>
            <a:gdLst/>
            <a:ahLst/>
            <a:cxnLst/>
            <a:rect l="l" t="t" r="r" b="b"/>
            <a:pathLst>
              <a:path w="349250" h="279400">
                <a:moveTo>
                  <a:pt x="174625" y="8731"/>
                </a:moveTo>
                <a:cubicBezTo>
                  <a:pt x="205948" y="8731"/>
                  <a:pt x="231378" y="34161"/>
                  <a:pt x="231378" y="65484"/>
                </a:cubicBezTo>
                <a:cubicBezTo>
                  <a:pt x="231378" y="96807"/>
                  <a:pt x="205948" y="122238"/>
                  <a:pt x="174625" y="122238"/>
                </a:cubicBezTo>
                <a:cubicBezTo>
                  <a:pt x="143302" y="122238"/>
                  <a:pt x="117872" y="96807"/>
                  <a:pt x="117872" y="65484"/>
                </a:cubicBezTo>
                <a:cubicBezTo>
                  <a:pt x="117872" y="34161"/>
                  <a:pt x="143302" y="8731"/>
                  <a:pt x="174625" y="8731"/>
                </a:cubicBezTo>
                <a:close/>
                <a:moveTo>
                  <a:pt x="52388" y="48022"/>
                </a:moveTo>
                <a:cubicBezTo>
                  <a:pt x="74073" y="48022"/>
                  <a:pt x="91678" y="65627"/>
                  <a:pt x="91678" y="87313"/>
                </a:cubicBezTo>
                <a:cubicBezTo>
                  <a:pt x="91678" y="108998"/>
                  <a:pt x="74073" y="126603"/>
                  <a:pt x="52388" y="126603"/>
                </a:cubicBezTo>
                <a:cubicBezTo>
                  <a:pt x="30702" y="126603"/>
                  <a:pt x="13097" y="108998"/>
                  <a:pt x="13097" y="87313"/>
                </a:cubicBezTo>
                <a:cubicBezTo>
                  <a:pt x="13097" y="65627"/>
                  <a:pt x="30702" y="48022"/>
                  <a:pt x="52387" y="48022"/>
                </a:cubicBezTo>
                <a:close/>
                <a:moveTo>
                  <a:pt x="0" y="227013"/>
                </a:moveTo>
                <a:cubicBezTo>
                  <a:pt x="0" y="188431"/>
                  <a:pt x="31269" y="157163"/>
                  <a:pt x="69850" y="157163"/>
                </a:cubicBezTo>
                <a:cubicBezTo>
                  <a:pt x="76835" y="157163"/>
                  <a:pt x="83602" y="158199"/>
                  <a:pt x="89986" y="160109"/>
                </a:cubicBezTo>
                <a:cubicBezTo>
                  <a:pt x="72033" y="180191"/>
                  <a:pt x="61119" y="206712"/>
                  <a:pt x="61119" y="235744"/>
                </a:cubicBezTo>
                <a:lnTo>
                  <a:pt x="61119" y="244475"/>
                </a:lnTo>
                <a:cubicBezTo>
                  <a:pt x="61119" y="250696"/>
                  <a:pt x="62428" y="256590"/>
                  <a:pt x="64775" y="261938"/>
                </a:cubicBezTo>
                <a:lnTo>
                  <a:pt x="17463" y="261938"/>
                </a:lnTo>
                <a:cubicBezTo>
                  <a:pt x="7804" y="261938"/>
                  <a:pt x="0" y="254134"/>
                  <a:pt x="0" y="244475"/>
                </a:cubicBezTo>
                <a:lnTo>
                  <a:pt x="0" y="227013"/>
                </a:lnTo>
                <a:close/>
                <a:moveTo>
                  <a:pt x="284475" y="261938"/>
                </a:moveTo>
                <a:cubicBezTo>
                  <a:pt x="286822" y="256590"/>
                  <a:pt x="288131" y="250696"/>
                  <a:pt x="288131" y="244475"/>
                </a:cubicBezTo>
                <a:lnTo>
                  <a:pt x="288131" y="235744"/>
                </a:lnTo>
                <a:cubicBezTo>
                  <a:pt x="288131" y="206712"/>
                  <a:pt x="277217" y="180191"/>
                  <a:pt x="259264" y="160109"/>
                </a:cubicBezTo>
                <a:cubicBezTo>
                  <a:pt x="265648" y="158199"/>
                  <a:pt x="272415" y="157163"/>
                  <a:pt x="279400" y="157163"/>
                </a:cubicBezTo>
                <a:cubicBezTo>
                  <a:pt x="317981" y="157163"/>
                  <a:pt x="349250" y="188431"/>
                  <a:pt x="349250" y="227013"/>
                </a:cubicBezTo>
                <a:lnTo>
                  <a:pt x="349250" y="244475"/>
                </a:lnTo>
                <a:cubicBezTo>
                  <a:pt x="349250" y="254134"/>
                  <a:pt x="341446" y="261938"/>
                  <a:pt x="331788" y="261938"/>
                </a:cubicBezTo>
                <a:lnTo>
                  <a:pt x="284475" y="261938"/>
                </a:lnTo>
                <a:close/>
                <a:moveTo>
                  <a:pt x="257572" y="87313"/>
                </a:moveTo>
                <a:cubicBezTo>
                  <a:pt x="257572" y="65627"/>
                  <a:pt x="275177" y="48022"/>
                  <a:pt x="296863" y="48022"/>
                </a:cubicBezTo>
                <a:cubicBezTo>
                  <a:pt x="318548" y="48022"/>
                  <a:pt x="336153" y="65627"/>
                  <a:pt x="336153" y="87312"/>
                </a:cubicBezTo>
                <a:cubicBezTo>
                  <a:pt x="336153" y="108998"/>
                  <a:pt x="318548" y="126603"/>
                  <a:pt x="296863" y="126603"/>
                </a:cubicBezTo>
                <a:cubicBezTo>
                  <a:pt x="275177" y="126603"/>
                  <a:pt x="257572" y="108998"/>
                  <a:pt x="257572" y="87313"/>
                </a:cubicBezTo>
                <a:close/>
                <a:moveTo>
                  <a:pt x="87313" y="235744"/>
                </a:moveTo>
                <a:cubicBezTo>
                  <a:pt x="87313" y="187504"/>
                  <a:pt x="126385" y="148431"/>
                  <a:pt x="174625" y="148431"/>
                </a:cubicBezTo>
                <a:cubicBezTo>
                  <a:pt x="222865" y="148431"/>
                  <a:pt x="261938" y="187504"/>
                  <a:pt x="261938" y="235744"/>
                </a:cubicBezTo>
                <a:lnTo>
                  <a:pt x="261938" y="244475"/>
                </a:lnTo>
                <a:cubicBezTo>
                  <a:pt x="261938" y="254134"/>
                  <a:pt x="254134" y="261938"/>
                  <a:pt x="244475" y="261938"/>
                </a:cubicBezTo>
                <a:lnTo>
                  <a:pt x="104775" y="261938"/>
                </a:lnTo>
                <a:cubicBezTo>
                  <a:pt x="95116" y="261938"/>
                  <a:pt x="87313" y="254134"/>
                  <a:pt x="87313" y="244475"/>
                </a:cubicBezTo>
                <a:lnTo>
                  <a:pt x="87313" y="235744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B91495B3-21DA-F157-B1C5-3D878C1B57A0}"/>
              </a:ext>
            </a:extLst>
          </p:cNvPr>
          <p:cNvSpPr/>
          <p:nvPr/>
        </p:nvSpPr>
        <p:spPr>
          <a:xfrm>
            <a:off x="4800600" y="7454900"/>
            <a:ext cx="3175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5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Liderazgo de Personas con </a:t>
            </a:r>
            <a:r>
              <a:rPr lang="en-US" sz="1500" dirty="0" err="1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discapacidad</a:t>
            </a:r>
            <a:endParaRPr lang="en-US" sz="1600" dirty="0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E89EDFFF-73F2-2E02-D948-73F3D672FFEF}"/>
              </a:ext>
            </a:extLst>
          </p:cNvPr>
          <p:cNvSpPr/>
          <p:nvPr/>
        </p:nvSpPr>
        <p:spPr>
          <a:xfrm rot="678677">
            <a:off x="12020067" y="3178479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4">
            <a:extLst>
              <a:ext uri="{FF2B5EF4-FFF2-40B4-BE49-F238E27FC236}">
                <a16:creationId xmlns:a16="http://schemas.microsoft.com/office/drawing/2014/main" id="{FFA83519-775F-01F5-F30E-45C9D9CDD646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Shape 0">
            <a:extLst>
              <a:ext uri="{FF2B5EF4-FFF2-40B4-BE49-F238E27FC236}">
                <a16:creationId xmlns:a16="http://schemas.microsoft.com/office/drawing/2014/main" id="{89BE2A14-F61E-9493-830B-27BF4837D3CC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id="{A39C4B94-5151-06DE-08FF-CEA200B5381E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66FB9748-6A1B-2E2B-59C0-9111EC569619}"/>
              </a:ext>
            </a:extLst>
          </p:cNvPr>
          <p:cNvSpPr/>
          <p:nvPr/>
        </p:nvSpPr>
        <p:spPr>
          <a:xfrm>
            <a:off x="601580" y="48585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1D31D7F-A920-1074-C2F4-11B20D3B175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065" t="29488" r="11231" b="14989"/>
          <a:stretch>
            <a:fillRect/>
          </a:stretch>
        </p:blipFill>
        <p:spPr>
          <a:xfrm>
            <a:off x="10452100" y="1500152"/>
            <a:ext cx="5057262" cy="274557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8027621-3068-AE98-832D-43DADD18391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42" t="25321" r="3648" b="8629"/>
          <a:stretch>
            <a:fillRect/>
          </a:stretch>
        </p:blipFill>
        <p:spPr>
          <a:xfrm>
            <a:off x="10477650" y="4550028"/>
            <a:ext cx="5057262" cy="26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4617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FBB703-D017-0283-0EE2-AA3460F2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854E8B-539F-C5FF-5315-A47FC42FD9FC}"/>
              </a:ext>
            </a:extLst>
          </p:cNvPr>
          <p:cNvSpPr/>
          <p:nvPr/>
        </p:nvSpPr>
        <p:spPr>
          <a:xfrm>
            <a:off x="-204537" y="0"/>
            <a:ext cx="4346570" cy="6356958"/>
          </a:xfrm>
          <a:custGeom>
            <a:avLst/>
            <a:gdLst/>
            <a:ahLst/>
            <a:cxnLst/>
            <a:rect l="l" t="t" r="r" b="b"/>
            <a:pathLst>
              <a:path w="4346570" h="6356958">
                <a:moveTo>
                  <a:pt x="0" y="0"/>
                </a:moveTo>
                <a:lnTo>
                  <a:pt x="4346570" y="0"/>
                </a:lnTo>
                <a:lnTo>
                  <a:pt x="434657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440D7B4-6D26-BCEF-0B02-218B8181D794}"/>
              </a:ext>
            </a:extLst>
          </p:cNvPr>
          <p:cNvSpPr/>
          <p:nvPr/>
        </p:nvSpPr>
        <p:spPr>
          <a:xfrm rot="621993">
            <a:off x="12020067" y="3178479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99DF7FD-9497-48B5-CE93-594D31D6F198}"/>
              </a:ext>
            </a:extLst>
          </p:cNvPr>
          <p:cNvSpPr txBox="1"/>
          <p:nvPr/>
        </p:nvSpPr>
        <p:spPr>
          <a:xfrm>
            <a:off x="3640709" y="222310"/>
            <a:ext cx="12319802" cy="123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08"/>
              </a:lnSpc>
            </a:pPr>
            <a:r>
              <a:rPr lang="es-GT" sz="8090" b="1" noProof="0" dirty="0">
                <a:solidFill>
                  <a:srgbClr val="281450"/>
                </a:solidFill>
                <a:latin typeface="Bernoru"/>
                <a:ea typeface="Bernoru"/>
                <a:cs typeface="Bernoru"/>
                <a:sym typeface="Bernoru"/>
              </a:rPr>
              <a:t>Área de Cobertura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93B04FE8-A091-27F0-8A95-0186CEBE7153}"/>
              </a:ext>
            </a:extLst>
          </p:cNvPr>
          <p:cNvSpPr/>
          <p:nvPr/>
        </p:nvSpPr>
        <p:spPr>
          <a:xfrm>
            <a:off x="1836258" y="2508387"/>
            <a:ext cx="5473629" cy="854706"/>
          </a:xfrm>
          <a:custGeom>
            <a:avLst/>
            <a:gdLst/>
            <a:ahLst/>
            <a:cxnLst/>
            <a:rect l="l" t="t" r="r" b="b"/>
            <a:pathLst>
              <a:path w="5473629" h="854706">
                <a:moveTo>
                  <a:pt x="0" y="0"/>
                </a:moveTo>
                <a:lnTo>
                  <a:pt x="5473629" y="0"/>
                </a:lnTo>
                <a:lnTo>
                  <a:pt x="5473629" y="854706"/>
                </a:lnTo>
                <a:lnTo>
                  <a:pt x="0" y="854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6845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691ECE3E-6BE3-91F3-B405-5151EF7A00B9}"/>
              </a:ext>
            </a:extLst>
          </p:cNvPr>
          <p:cNvSpPr/>
          <p:nvPr/>
        </p:nvSpPr>
        <p:spPr>
          <a:xfrm>
            <a:off x="1836258" y="3363093"/>
            <a:ext cx="5136602" cy="5185719"/>
          </a:xfrm>
          <a:custGeom>
            <a:avLst/>
            <a:gdLst/>
            <a:ahLst/>
            <a:cxnLst/>
            <a:rect l="l" t="t" r="r" b="b"/>
            <a:pathLst>
              <a:path w="5136602" h="5185719">
                <a:moveTo>
                  <a:pt x="0" y="0"/>
                </a:moveTo>
                <a:lnTo>
                  <a:pt x="5136602" y="0"/>
                </a:lnTo>
                <a:lnTo>
                  <a:pt x="5136602" y="5185719"/>
                </a:lnTo>
                <a:lnTo>
                  <a:pt x="0" y="51857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7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4C10B90E-6E2E-6C2D-650D-8579772EB62D}"/>
              </a:ext>
            </a:extLst>
          </p:cNvPr>
          <p:cNvSpPr/>
          <p:nvPr/>
        </p:nvSpPr>
        <p:spPr>
          <a:xfrm flipV="1">
            <a:off x="5571101" y="6356958"/>
            <a:ext cx="2848750" cy="831701"/>
          </a:xfrm>
          <a:prstGeom prst="line">
            <a:avLst/>
          </a:prstGeom>
          <a:ln w="190500" cap="rnd">
            <a:solidFill>
              <a:srgbClr val="FF161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2CD19240-0A78-D0E2-B211-DFF1374B8312}"/>
              </a:ext>
            </a:extLst>
          </p:cNvPr>
          <p:cNvSpPr/>
          <p:nvPr/>
        </p:nvSpPr>
        <p:spPr>
          <a:xfrm>
            <a:off x="8401928" y="3574857"/>
            <a:ext cx="5434034" cy="4762189"/>
          </a:xfrm>
          <a:custGeom>
            <a:avLst/>
            <a:gdLst/>
            <a:ahLst/>
            <a:cxnLst/>
            <a:rect l="l" t="t" r="r" b="b"/>
            <a:pathLst>
              <a:path w="5434034" h="4762189">
                <a:moveTo>
                  <a:pt x="0" y="0"/>
                </a:moveTo>
                <a:lnTo>
                  <a:pt x="5434033" y="0"/>
                </a:lnTo>
                <a:lnTo>
                  <a:pt x="5434033" y="4762190"/>
                </a:lnTo>
                <a:lnTo>
                  <a:pt x="0" y="47621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E7B66F44-4C13-49F4-E4A8-CC9C39FA0E99}"/>
              </a:ext>
            </a:extLst>
          </p:cNvPr>
          <p:cNvSpPr/>
          <p:nvPr/>
        </p:nvSpPr>
        <p:spPr>
          <a:xfrm>
            <a:off x="11913899" y="4195587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EFA24EBA-A191-30F3-1F3D-0D513EAF4A60}"/>
              </a:ext>
            </a:extLst>
          </p:cNvPr>
          <p:cNvSpPr/>
          <p:nvPr/>
        </p:nvSpPr>
        <p:spPr>
          <a:xfrm>
            <a:off x="10906522" y="4073890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DFCC662B-09E9-B533-014E-2E5678333B11}"/>
              </a:ext>
            </a:extLst>
          </p:cNvPr>
          <p:cNvSpPr/>
          <p:nvPr/>
        </p:nvSpPr>
        <p:spPr>
          <a:xfrm>
            <a:off x="12431368" y="5733310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E64F4A4C-4A11-9A05-9860-1A7B5146B8C6}"/>
              </a:ext>
            </a:extLst>
          </p:cNvPr>
          <p:cNvSpPr/>
          <p:nvPr/>
        </p:nvSpPr>
        <p:spPr>
          <a:xfrm>
            <a:off x="11451443" y="5497455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5">
            <a:extLst>
              <a:ext uri="{FF2B5EF4-FFF2-40B4-BE49-F238E27FC236}">
                <a16:creationId xmlns:a16="http://schemas.microsoft.com/office/drawing/2014/main" id="{808B079A-9E04-3BCD-4DE3-832DEA64FD07}"/>
              </a:ext>
            </a:extLst>
          </p:cNvPr>
          <p:cNvSpPr/>
          <p:nvPr/>
        </p:nvSpPr>
        <p:spPr>
          <a:xfrm>
            <a:off x="10647350" y="4980485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67F433FA-027E-CB89-9F7D-F2D31CB9390E}"/>
              </a:ext>
            </a:extLst>
          </p:cNvPr>
          <p:cNvSpPr/>
          <p:nvPr/>
        </p:nvSpPr>
        <p:spPr>
          <a:xfrm>
            <a:off x="10719011" y="5873867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EDD2C3F1-870E-B83C-DBDE-F69029FAD070}"/>
              </a:ext>
            </a:extLst>
          </p:cNvPr>
          <p:cNvSpPr/>
          <p:nvPr/>
        </p:nvSpPr>
        <p:spPr>
          <a:xfrm>
            <a:off x="10083472" y="5579540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15">
            <a:extLst>
              <a:ext uri="{FF2B5EF4-FFF2-40B4-BE49-F238E27FC236}">
                <a16:creationId xmlns:a16="http://schemas.microsoft.com/office/drawing/2014/main" id="{BE83DCB6-6D01-6720-B9C9-C6D45F3A8961}"/>
              </a:ext>
            </a:extLst>
          </p:cNvPr>
          <p:cNvSpPr/>
          <p:nvPr/>
        </p:nvSpPr>
        <p:spPr>
          <a:xfrm>
            <a:off x="9374551" y="5365454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60C7070C-FE46-B128-6119-FE882C737BEC}"/>
              </a:ext>
            </a:extLst>
          </p:cNvPr>
          <p:cNvSpPr/>
          <p:nvPr/>
        </p:nvSpPr>
        <p:spPr>
          <a:xfrm>
            <a:off x="103190" y="7820284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5">
            <a:extLst>
              <a:ext uri="{FF2B5EF4-FFF2-40B4-BE49-F238E27FC236}">
                <a16:creationId xmlns:a16="http://schemas.microsoft.com/office/drawing/2014/main" id="{5D0D6F7A-CEA2-6223-2AD5-2162B092F61E}"/>
              </a:ext>
            </a:extLst>
          </p:cNvPr>
          <p:cNvSpPr/>
          <p:nvPr/>
        </p:nvSpPr>
        <p:spPr>
          <a:xfrm>
            <a:off x="8798809" y="4559337"/>
            <a:ext cx="1007377" cy="752825"/>
          </a:xfrm>
          <a:custGeom>
            <a:avLst/>
            <a:gdLst/>
            <a:ahLst/>
            <a:cxnLst/>
            <a:rect l="l" t="t" r="r" b="b"/>
            <a:pathLst>
              <a:path w="1007377" h="752825">
                <a:moveTo>
                  <a:pt x="0" y="0"/>
                </a:moveTo>
                <a:lnTo>
                  <a:pt x="1007377" y="0"/>
                </a:lnTo>
                <a:lnTo>
                  <a:pt x="1007377" y="752825"/>
                </a:lnTo>
                <a:lnTo>
                  <a:pt x="0" y="75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275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1016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Participación Comunitaria y </a:t>
            </a:r>
            <a:r>
              <a:rPr lang="en-US" sz="3600" b="1" dirty="0" err="1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Salvaguarda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4826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62000" y="2095500"/>
            <a:ext cx="711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Participación Comunitaria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62000" y="2540000"/>
            <a:ext cx="7112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Las personas con discapacidad, cuidadoras, familias y comunidades </a:t>
            </a:r>
            <a:r>
              <a:rPr lang="es-GT" sz="1700" b="1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influyen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directamente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en las prioridades, programas y decisiones de Rompiendo Límites.</a:t>
            </a:r>
            <a:endParaRPr lang="en-US" sz="18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Participan activamente en la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Asamblea de socios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(máximo órgano de decisión), la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Junta Directiva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y como parte del equipo que ejecuta los diferentes programas y proyectos.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62000" y="5207000"/>
            <a:ext cx="7112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Mecanismos de Participación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762000" y="5651500"/>
            <a:ext cx="2159000" cy="889000"/>
          </a:xfrm>
          <a:prstGeom prst="roundRect">
            <a:avLst>
              <a:gd name="adj" fmla="val 50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25500" y="5689600"/>
            <a:ext cx="2032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Asamblea de Socios</a:t>
            </a:r>
            <a:endParaRPr lang="en-US" sz="1600" dirty="0"/>
          </a:p>
          <a:p>
            <a:pPr algn="ctr">
              <a:lnSpc>
                <a:spcPct val="130000"/>
              </a:lnSpc>
              <a:spcBef>
                <a:spcPts val="200"/>
              </a:spcBef>
            </a:pPr>
            <a:r>
              <a:rPr lang="en-US" sz="12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Toma de decisiones estratégicas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111500" y="5651500"/>
            <a:ext cx="2159000" cy="889000"/>
          </a:xfrm>
          <a:prstGeom prst="roundRect">
            <a:avLst>
              <a:gd name="adj" fmla="val 50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175000" y="5689600"/>
            <a:ext cx="2032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Junta Directiva</a:t>
            </a:r>
            <a:endParaRPr lang="en-US" sz="1600" dirty="0"/>
          </a:p>
          <a:p>
            <a:pPr algn="ctr">
              <a:lnSpc>
                <a:spcPct val="130000"/>
              </a:lnSpc>
              <a:spcBef>
                <a:spcPts val="200"/>
              </a:spcBef>
            </a:pPr>
            <a:r>
              <a:rPr lang="en-US" sz="12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Supervisión técnica y administrativa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61000" y="5651500"/>
            <a:ext cx="2159000" cy="1016000"/>
          </a:xfrm>
          <a:prstGeom prst="roundRect">
            <a:avLst>
              <a:gd name="adj" fmla="val 50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524500" y="5689600"/>
            <a:ext cx="2032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400" b="1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Ejecución de Programas</a:t>
            </a:r>
            <a:endParaRPr lang="en-US" sz="1600" dirty="0"/>
          </a:p>
          <a:p>
            <a:pPr algn="ctr">
              <a:lnSpc>
                <a:spcPct val="130000"/>
              </a:lnSpc>
              <a:spcBef>
                <a:spcPts val="200"/>
              </a:spcBef>
            </a:pPr>
            <a:r>
              <a:rPr lang="en-US" sz="12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Equipo comunitario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382000" y="2095500"/>
            <a:ext cx="711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Política de Salvaguarda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8382000" y="2540000"/>
            <a:ext cx="7112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Rompiendo Límites cuenta con una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política de salvaguarda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</a:t>
            </a:r>
            <a:r>
              <a:rPr lang="en-US" sz="1700" dirty="0" err="1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que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protege a </a:t>
            </a:r>
            <a:r>
              <a:rPr lang="en-US" sz="1700" dirty="0" err="1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niñas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, niños, jóvenes, personas con discapacidad, mujeres cuidadoras y personas en situaciones de vulnerabilidad.</a:t>
            </a:r>
            <a:endParaRPr lang="en-US" sz="18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La política se implementa con: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382000" y="4699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737600" y="4673600"/>
            <a:ext cx="673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Personal y voluntarios de la organización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382000" y="5080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737600" y="5054600"/>
            <a:ext cx="673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Socios, familias y escuelas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382000" y="5461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737600" y="5435600"/>
            <a:ext cx="673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Proveedores de salud y trabajo comunitario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8382000" y="5842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737600" y="5816600"/>
            <a:ext cx="6731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Gobiernos locales y municipalidades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762000" y="6858000"/>
            <a:ext cx="14732000" cy="584200"/>
          </a:xfrm>
          <a:prstGeom prst="roundRect">
            <a:avLst>
              <a:gd name="adj" fmla="val 3000"/>
            </a:avLst>
          </a:prstGeom>
          <a:solidFill>
            <a:srgbClr val="5E3F91">
              <a:alpha val="6275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1016000" y="6896100"/>
            <a:ext cx="1422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5000"/>
              </a:lnSpc>
            </a:pPr>
            <a:r>
              <a:rPr lang="en-US" sz="1600" b="1" dirty="0">
                <a:solidFill>
                  <a:srgbClr val="5E3F9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"Las personas con discapacidad son protagonistas en los procesos de decisión y en la construcción de comunidades más justas."</a:t>
            </a:r>
            <a:endParaRPr lang="en-US" sz="1600" dirty="0"/>
          </a:p>
        </p:txBody>
      </p:sp>
      <p:sp>
        <p:nvSpPr>
          <p:cNvPr id="31" name="Shape 0">
            <a:extLst>
              <a:ext uri="{FF2B5EF4-FFF2-40B4-BE49-F238E27FC236}">
                <a16:creationId xmlns:a16="http://schemas.microsoft.com/office/drawing/2014/main" id="{62A66AF2-4297-4422-6491-DCE0EA9CA9D3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1">
            <a:extLst>
              <a:ext uri="{FF2B5EF4-FFF2-40B4-BE49-F238E27FC236}">
                <a16:creationId xmlns:a16="http://schemas.microsoft.com/office/drawing/2014/main" id="{9D85D81D-C8CE-8981-3BDD-9FA2171ABEE0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19BDDF72-226E-D967-43AA-B419B416FA9B}"/>
              </a:ext>
            </a:extLst>
          </p:cNvPr>
          <p:cNvSpPr/>
          <p:nvPr/>
        </p:nvSpPr>
        <p:spPr>
          <a:xfrm>
            <a:off x="13666389" y="141566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3BBF0B4B-BFCC-8027-4BCB-9D9A88B2DD12}"/>
              </a:ext>
            </a:extLst>
          </p:cNvPr>
          <p:cNvSpPr/>
          <p:nvPr/>
        </p:nvSpPr>
        <p:spPr>
          <a:xfrm rot="745231">
            <a:off x="12108717" y="3121525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4">
            <a:extLst>
              <a:ext uri="{FF2B5EF4-FFF2-40B4-BE49-F238E27FC236}">
                <a16:creationId xmlns:a16="http://schemas.microsoft.com/office/drawing/2014/main" id="{A73861CA-945F-4A48-5E6E-7DE72C07A172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524000" y="641684"/>
            <a:ext cx="762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Nuestra Comunidad</a:t>
            </a:r>
            <a:endParaRPr lang="en-US" sz="8000" dirty="0"/>
          </a:p>
        </p:txBody>
      </p:sp>
      <p:sp>
        <p:nvSpPr>
          <p:cNvPr id="4" name="Shape 1"/>
          <p:cNvSpPr/>
          <p:nvPr/>
        </p:nvSpPr>
        <p:spPr>
          <a:xfrm>
            <a:off x="1524000" y="1514642"/>
            <a:ext cx="8658726" cy="72858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762000" y="2095500"/>
            <a:ext cx="254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10.38%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762000" y="2857500"/>
            <a:ext cx="2540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 la población guatemalteca vive con discapacidad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683000" y="2095500"/>
            <a:ext cx="254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1.4M+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3683000" y="2857500"/>
            <a:ext cx="2540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personas con discapacidad en Guatemala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604000" y="2095500"/>
            <a:ext cx="254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1,714</a:t>
            </a:r>
            <a:endParaRPr lang="en-US" sz="4800" dirty="0"/>
          </a:p>
        </p:txBody>
      </p:sp>
      <p:sp>
        <p:nvSpPr>
          <p:cNvPr id="10" name="Text 7"/>
          <p:cNvSpPr/>
          <p:nvPr/>
        </p:nvSpPr>
        <p:spPr>
          <a:xfrm>
            <a:off x="6604000" y="2857500"/>
            <a:ext cx="254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personas identificadas en registros municipales de Chiquimula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62000" y="3810000"/>
            <a:ext cx="8382000" cy="1270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62000" y="3873500"/>
            <a:ext cx="8382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En 2026 </a:t>
            </a:r>
            <a:r>
              <a:rPr lang="en-US" sz="1700" dirty="0" err="1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trabajamos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en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9 municipios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del departamento de Chiquimula con comunidades </a:t>
            </a:r>
            <a:r>
              <a:rPr lang="en-US" sz="1700" b="1" dirty="0" err="1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campesinas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e indígenas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que enfrentan altos índices de pobreza y exclusión social.</a:t>
            </a:r>
            <a:endParaRPr lang="en-US" sz="18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La población atendida incluye niñas, niños, jóvenes y adultos con discapacidad, así como sus familias, provenientes de hogares en situación de pobreza o pobreza extrema.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62000" y="6477000"/>
            <a:ext cx="838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Participación Comunitaria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62000" y="6921500"/>
            <a:ext cx="838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5000"/>
              </a:lnSpc>
            </a:pPr>
            <a:r>
              <a:rPr lang="es-GT" sz="16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Las personas con discapacidad, sus familias y actores comunitarios participan activamente en la </a:t>
            </a:r>
            <a:r>
              <a:rPr lang="es-GT" sz="1600" b="1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Asamblea, Junta Directiva</a:t>
            </a:r>
            <a:r>
              <a:rPr lang="es-GT" sz="16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y ejecución de programas, definiendo las necesidades más urgentes</a:t>
            </a:r>
            <a:endParaRPr lang="es-GT" sz="1800" noProof="0" dirty="0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15A95C94-FCC5-E0EB-E0E7-B815B2A47B9C}"/>
              </a:ext>
            </a:extLst>
          </p:cNvPr>
          <p:cNvSpPr/>
          <p:nvPr/>
        </p:nvSpPr>
        <p:spPr>
          <a:xfrm rot="621993">
            <a:off x="12020067" y="3178479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0A139B4C-33E7-B7FE-49F8-4BAEECA8D55E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Shape 0">
            <a:extLst>
              <a:ext uri="{FF2B5EF4-FFF2-40B4-BE49-F238E27FC236}">
                <a16:creationId xmlns:a16="http://schemas.microsoft.com/office/drawing/2014/main" id="{19C28EC1-6EEE-F345-288F-C0E5BD673358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EE1E12A6-22AE-A789-7318-0BC39D3DDEA7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6261BD53-BEED-AB6F-AA0E-092248FBF958}"/>
              </a:ext>
            </a:extLst>
          </p:cNvPr>
          <p:cNvSpPr/>
          <p:nvPr/>
        </p:nvSpPr>
        <p:spPr>
          <a:xfrm>
            <a:off x="13800072" y="163426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6D3D6ED-6DFE-3DFD-9B6D-C1A0CB2DAF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797"/>
          <a:stretch>
            <a:fillRect/>
          </a:stretch>
        </p:blipFill>
        <p:spPr>
          <a:xfrm>
            <a:off x="9669806" y="1749938"/>
            <a:ext cx="5731946" cy="326115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25CCDFE-20E6-8E2E-6ED9-5DADA0F7E3F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504" t="18495" r="25581" b="-5650"/>
          <a:stretch>
            <a:fillRect/>
          </a:stretch>
        </p:blipFill>
        <p:spPr>
          <a:xfrm>
            <a:off x="9217886" y="4438720"/>
            <a:ext cx="4122578" cy="42161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889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Resultados Alcanzados 2025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3810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62000" y="2095500"/>
            <a:ext cx="3302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2,087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762000" y="2794000"/>
            <a:ext cx="3302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Beneficiarios directos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445000" y="2095500"/>
            <a:ext cx="3302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10,435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4445000" y="2794000"/>
            <a:ext cx="3302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Beneficiarios indirectos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128000" y="2095500"/>
            <a:ext cx="3302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1,714</a:t>
            </a:r>
            <a:endParaRPr lang="en-US" sz="4800" dirty="0"/>
          </a:p>
        </p:txBody>
      </p:sp>
      <p:sp>
        <p:nvSpPr>
          <p:cNvPr id="10" name="Text 7"/>
          <p:cNvSpPr/>
          <p:nvPr/>
        </p:nvSpPr>
        <p:spPr>
          <a:xfrm>
            <a:off x="8128000" y="2794000"/>
            <a:ext cx="3302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 registros municipales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1811000" y="2095500"/>
            <a:ext cx="3683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8,565</a:t>
            </a:r>
            <a:endParaRPr lang="en-US" sz="4800" dirty="0"/>
          </a:p>
        </p:txBody>
      </p:sp>
      <p:sp>
        <p:nvSpPr>
          <p:cNvPr id="12" name="Text 9"/>
          <p:cNvSpPr/>
          <p:nvPr/>
        </p:nvSpPr>
        <p:spPr>
          <a:xfrm>
            <a:off x="11811000" y="2794000"/>
            <a:ext cx="3683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Personas capacitadas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62000" y="3302000"/>
            <a:ext cx="14732000" cy="1270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62000" y="3359651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s-ES" sz="1800" b="1" noProof="0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Jóvenes viviendo, aprendiendo y creciendo:</a:t>
            </a:r>
            <a:endParaRPr lang="es-GT" sz="2200" noProof="0" dirty="0"/>
          </a:p>
        </p:txBody>
      </p:sp>
      <p:sp>
        <p:nvSpPr>
          <p:cNvPr id="15" name="Text 12"/>
          <p:cNvSpPr/>
          <p:nvPr/>
        </p:nvSpPr>
        <p:spPr>
          <a:xfrm>
            <a:off x="761999" y="3672572"/>
            <a:ext cx="7169281" cy="2645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148</a:t>
            </a:r>
            <a:r>
              <a:rPr lang="en-US" sz="160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niñas y niños recibieron atención médica especializada</a:t>
            </a:r>
            <a:endParaRPr lang="en-US" sz="1800" dirty="0"/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n-US" sz="1600" b="1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81</a:t>
            </a:r>
            <a:r>
              <a:rPr lang="en-US" sz="160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personas con espina bífida e hidrocefalia en tratamiento especializado</a:t>
            </a:r>
            <a:endParaRPr lang="en-US" sz="1800" dirty="0"/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n-US" sz="1600" b="1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76</a:t>
            </a:r>
            <a:r>
              <a:rPr lang="en-US" sz="160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Personas </a:t>
            </a:r>
            <a:r>
              <a:rPr lang="es-GT" sz="1600" noProof="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sordas aumentaron su desarrollo de lengua de señas</a:t>
            </a: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n-US" sz="1600" b="1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75</a:t>
            </a:r>
            <a:r>
              <a:rPr lang="en-US" sz="160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</a:t>
            </a:r>
            <a:r>
              <a:rPr lang="es-GT" sz="1600" noProof="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personas ciegas y con baja visión aumentaron su autonomía mediante acceso a rehabilitación visual</a:t>
            </a:r>
            <a:endParaRPr lang="en-US" sz="1600" dirty="0">
              <a:latin typeface="QuattrocentoSans" pitchFamily="34" charset="0"/>
              <a:ea typeface="QuattrocentoSans" pitchFamily="34" charset="-122"/>
              <a:cs typeface="QuattrocentoSans" pitchFamily="34" charset="-120"/>
            </a:endParaRP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s-GT" sz="1600" b="1" noProof="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164 niñas </a:t>
            </a:r>
            <a:r>
              <a:rPr lang="es-GT" sz="1600" b="1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y niños tienen acceso a becas educativas y están incluidos en educación</a:t>
            </a:r>
          </a:p>
          <a:p>
            <a:pPr>
              <a:lnSpc>
                <a:spcPct val="150000"/>
              </a:lnSpc>
              <a:spcBef>
                <a:spcPts val="400"/>
              </a:spcBef>
            </a:pPr>
            <a:endParaRPr lang="en-US" sz="1600" dirty="0">
              <a:solidFill>
                <a:srgbClr val="2D2D2D"/>
              </a:solidFill>
              <a:latin typeface="QuattrocentoSans" pitchFamily="34" charset="0"/>
              <a:ea typeface="QuattrocentoSans" pitchFamily="34" charset="-122"/>
              <a:cs typeface="QuattrocentoSans" pitchFamily="34" charset="-120"/>
            </a:endParaRPr>
          </a:p>
          <a:p>
            <a:pPr>
              <a:lnSpc>
                <a:spcPct val="150000"/>
              </a:lnSpc>
              <a:spcBef>
                <a:spcPts val="400"/>
              </a:spcBef>
            </a:pP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128000" y="3316973"/>
            <a:ext cx="736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 err="1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Participación</a:t>
            </a:r>
            <a:r>
              <a:rPr lang="en-US" sz="18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y </a:t>
            </a:r>
            <a:r>
              <a:rPr lang="en-US" sz="1800" b="1" dirty="0" err="1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cambio</a:t>
            </a:r>
            <a:r>
              <a:rPr lang="en-US" sz="18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</a:t>
            </a:r>
            <a:r>
              <a:rPr lang="en-US" sz="1800" b="1" dirty="0" err="1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sistémico</a:t>
            </a:r>
            <a:r>
              <a:rPr lang="en-US" sz="18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: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8128000" y="3694162"/>
            <a:ext cx="736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s-GT" sz="1600" b="1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798</a:t>
            </a:r>
            <a:r>
              <a:rPr lang="es-GT" sz="16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personas incluidas en programas de protección social</a:t>
            </a:r>
          </a:p>
          <a:p>
            <a:pPr>
              <a:lnSpc>
                <a:spcPct val="150000"/>
              </a:lnSpc>
            </a:pPr>
            <a:r>
              <a:rPr lang="es-GT" b="1" noProof="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750</a:t>
            </a:r>
            <a:r>
              <a:rPr lang="es-GT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personas incluidas en sistemas formales de gestión de riesgos</a:t>
            </a:r>
            <a:endParaRPr lang="es-GT" sz="1800" noProof="0" dirty="0"/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s-GT" sz="1600" b="1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25</a:t>
            </a:r>
            <a:r>
              <a:rPr lang="es-GT" sz="16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mujeres cuidadoras en procesos terapéuticos artísticos</a:t>
            </a:r>
            <a:endParaRPr lang="es-GT" sz="1800" noProof="0" dirty="0"/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es-GT" sz="1600" b="1" noProof="0" dirty="0"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45</a:t>
            </a:r>
            <a:r>
              <a:rPr lang="es-GT" sz="16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mujeres con discapacidad en 3 redes municipales de protección</a:t>
            </a:r>
            <a:endParaRPr lang="es-GT" sz="1800" noProof="0" dirty="0"/>
          </a:p>
        </p:txBody>
      </p:sp>
      <p:sp>
        <p:nvSpPr>
          <p:cNvPr id="19" name="Text 16"/>
          <p:cNvSpPr/>
          <p:nvPr/>
        </p:nvSpPr>
        <p:spPr>
          <a:xfrm>
            <a:off x="802438" y="6469146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s-GT" sz="1800" b="1" noProof="0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Gobernanza </a:t>
            </a:r>
            <a:r>
              <a:rPr lang="en-US" sz="18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y Fortalecimiento Institucional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802438" y="6901680"/>
            <a:ext cx="14732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2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asambleas de socios para toma de decisiones estratégicas | </a:t>
            </a:r>
            <a:r>
              <a:rPr lang="en-US" sz="1600" b="1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12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reuniones de Junta Directiva | </a:t>
            </a:r>
            <a:r>
              <a:rPr lang="en-US" sz="1600" b="1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16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talleres internos de capacitación</a:t>
            </a:r>
            <a:endParaRPr lang="en-US" sz="18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1 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personas con discapacidad contratadas para laborar en Rompiendo Límites | Alianzas con </a:t>
            </a:r>
            <a:r>
              <a:rPr lang="en-US" sz="1600" b="1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9 municipalidades</a:t>
            </a:r>
            <a:endParaRPr lang="en-US" sz="18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Creación de </a:t>
            </a:r>
            <a:r>
              <a:rPr lang="en-US" sz="1600" b="1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4 registros municipales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de personas con discapacidad</a:t>
            </a:r>
            <a:endParaRPr lang="en-US" sz="1800" dirty="0"/>
          </a:p>
        </p:txBody>
      </p:sp>
      <p:sp>
        <p:nvSpPr>
          <p:cNvPr id="25" name="Shape 0">
            <a:extLst>
              <a:ext uri="{FF2B5EF4-FFF2-40B4-BE49-F238E27FC236}">
                <a16:creationId xmlns:a16="http://schemas.microsoft.com/office/drawing/2014/main" id="{B38A8B38-CFC6-10D8-D253-8DB476975ED7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">
            <a:extLst>
              <a:ext uri="{FF2B5EF4-FFF2-40B4-BE49-F238E27FC236}">
                <a16:creationId xmlns:a16="http://schemas.microsoft.com/office/drawing/2014/main" id="{4AA59B1D-7892-FD8D-E690-82F6D1A24603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44672462-59A0-02EC-2AE3-D74D500BD336}"/>
              </a:ext>
            </a:extLst>
          </p:cNvPr>
          <p:cNvSpPr/>
          <p:nvPr/>
        </p:nvSpPr>
        <p:spPr>
          <a:xfrm>
            <a:off x="13652500" y="37728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DBC65D12-DDC8-C8AE-7E44-99A45253567A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5BA3955D-D31B-B963-7873-CCB5912AC498}"/>
              </a:ext>
            </a:extLst>
          </p:cNvPr>
          <p:cNvSpPr/>
          <p:nvPr/>
        </p:nvSpPr>
        <p:spPr>
          <a:xfrm rot="745231">
            <a:off x="12056362" y="3246014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889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s-GT" sz="3600" b="1" noProof="0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Programas Integrales 2026</a:t>
            </a:r>
            <a:endParaRPr lang="es-GT" sz="4000" noProof="0" dirty="0"/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3556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762000" y="2095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64234"/>
                </a:moveTo>
                <a:lnTo>
                  <a:pt x="143470" y="51852"/>
                </a:lnTo>
                <a:cubicBezTo>
                  <a:pt x="128588" y="31254"/>
                  <a:pt x="104715" y="19050"/>
                  <a:pt x="79236" y="19050"/>
                </a:cubicBezTo>
                <a:cubicBezTo>
                  <a:pt x="35481" y="19050"/>
                  <a:pt x="0" y="54531"/>
                  <a:pt x="0" y="98286"/>
                </a:cubicBezTo>
                <a:lnTo>
                  <a:pt x="0" y="99834"/>
                </a:lnTo>
                <a:cubicBezTo>
                  <a:pt x="0" y="113883"/>
                  <a:pt x="3691" y="128409"/>
                  <a:pt x="9882" y="142875"/>
                </a:cubicBezTo>
                <a:lnTo>
                  <a:pt x="72985" y="142875"/>
                </a:lnTo>
                <a:cubicBezTo>
                  <a:pt x="74890" y="142875"/>
                  <a:pt x="76617" y="141744"/>
                  <a:pt x="77391" y="139958"/>
                </a:cubicBezTo>
                <a:lnTo>
                  <a:pt x="96322" y="94536"/>
                </a:lnTo>
                <a:cubicBezTo>
                  <a:pt x="98524" y="89297"/>
                  <a:pt x="103644" y="85844"/>
                  <a:pt x="109299" y="85725"/>
                </a:cubicBezTo>
                <a:cubicBezTo>
                  <a:pt x="114955" y="85606"/>
                  <a:pt x="120194" y="88940"/>
                  <a:pt x="122515" y="94119"/>
                </a:cubicBezTo>
                <a:lnTo>
                  <a:pt x="153055" y="161925"/>
                </a:lnTo>
                <a:lnTo>
                  <a:pt x="177701" y="112633"/>
                </a:lnTo>
                <a:cubicBezTo>
                  <a:pt x="180142" y="107811"/>
                  <a:pt x="185083" y="104715"/>
                  <a:pt x="190500" y="104715"/>
                </a:cubicBezTo>
                <a:cubicBezTo>
                  <a:pt x="195917" y="104715"/>
                  <a:pt x="200858" y="107752"/>
                  <a:pt x="203299" y="112633"/>
                </a:cubicBezTo>
                <a:lnTo>
                  <a:pt x="217110" y="140196"/>
                </a:lnTo>
                <a:cubicBezTo>
                  <a:pt x="217944" y="141803"/>
                  <a:pt x="219551" y="142815"/>
                  <a:pt x="221397" y="142815"/>
                </a:cubicBezTo>
                <a:lnTo>
                  <a:pt x="294977" y="142815"/>
                </a:lnTo>
                <a:cubicBezTo>
                  <a:pt x="301228" y="128349"/>
                  <a:pt x="304860" y="113824"/>
                  <a:pt x="304860" y="99774"/>
                </a:cubicBezTo>
                <a:lnTo>
                  <a:pt x="304860" y="98227"/>
                </a:lnTo>
                <a:cubicBezTo>
                  <a:pt x="304800" y="54531"/>
                  <a:pt x="269319" y="19050"/>
                  <a:pt x="225564" y="19050"/>
                </a:cubicBezTo>
                <a:cubicBezTo>
                  <a:pt x="200144" y="19050"/>
                  <a:pt x="176212" y="31254"/>
                  <a:pt x="161330" y="51852"/>
                </a:cubicBezTo>
                <a:lnTo>
                  <a:pt x="152400" y="64175"/>
                </a:lnTo>
                <a:close/>
                <a:moveTo>
                  <a:pt x="279559" y="171450"/>
                </a:moveTo>
                <a:lnTo>
                  <a:pt x="221337" y="171450"/>
                </a:lnTo>
                <a:cubicBezTo>
                  <a:pt x="208717" y="171450"/>
                  <a:pt x="197167" y="164306"/>
                  <a:pt x="191512" y="152995"/>
                </a:cubicBezTo>
                <a:lnTo>
                  <a:pt x="190500" y="150971"/>
                </a:lnTo>
                <a:lnTo>
                  <a:pt x="165199" y="201632"/>
                </a:lnTo>
                <a:cubicBezTo>
                  <a:pt x="162758" y="206573"/>
                  <a:pt x="157639" y="209669"/>
                  <a:pt x="152102" y="209550"/>
                </a:cubicBezTo>
                <a:cubicBezTo>
                  <a:pt x="146566" y="209431"/>
                  <a:pt x="141625" y="206157"/>
                  <a:pt x="139363" y="201156"/>
                </a:cubicBezTo>
                <a:lnTo>
                  <a:pt x="110014" y="135969"/>
                </a:lnTo>
                <a:lnTo>
                  <a:pt x="103763" y="150971"/>
                </a:lnTo>
                <a:cubicBezTo>
                  <a:pt x="98584" y="163413"/>
                  <a:pt x="86439" y="171510"/>
                  <a:pt x="72985" y="171510"/>
                </a:cubicBezTo>
                <a:lnTo>
                  <a:pt x="25241" y="171510"/>
                </a:lnTo>
                <a:cubicBezTo>
                  <a:pt x="53340" y="215444"/>
                  <a:pt x="98465" y="255865"/>
                  <a:pt x="126683" y="277416"/>
                </a:cubicBezTo>
                <a:cubicBezTo>
                  <a:pt x="134064" y="283012"/>
                  <a:pt x="143113" y="285810"/>
                  <a:pt x="152340" y="285810"/>
                </a:cubicBezTo>
                <a:cubicBezTo>
                  <a:pt x="161568" y="285810"/>
                  <a:pt x="170676" y="283071"/>
                  <a:pt x="177998" y="277416"/>
                </a:cubicBezTo>
                <a:cubicBezTo>
                  <a:pt x="206335" y="255806"/>
                  <a:pt x="251460" y="215384"/>
                  <a:pt x="279559" y="171450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68400" y="2070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Plan de Transición de Derechos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168400" y="2400300"/>
            <a:ext cx="6226810" cy="482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424 </a:t>
            </a:r>
            <a:r>
              <a:rPr lang="es-GT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participantes con </a:t>
            </a: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acceso a protección social</a:t>
            </a:r>
            <a:endParaRPr lang="es-GT" sz="1600" noProof="0" dirty="0"/>
          </a:p>
        </p:txBody>
      </p:sp>
      <p:sp>
        <p:nvSpPr>
          <p:cNvPr id="8" name="Shape 5"/>
          <p:cNvSpPr/>
          <p:nvPr/>
        </p:nvSpPr>
        <p:spPr>
          <a:xfrm>
            <a:off x="762000" y="2857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55138" y="0"/>
                  <a:pt x="157877" y="595"/>
                  <a:pt x="160377" y="1726"/>
                </a:cubicBezTo>
                <a:lnTo>
                  <a:pt x="272534" y="49292"/>
                </a:lnTo>
                <a:cubicBezTo>
                  <a:pt x="285631" y="54828"/>
                  <a:pt x="295394" y="67747"/>
                  <a:pt x="295335" y="83344"/>
                </a:cubicBezTo>
                <a:cubicBezTo>
                  <a:pt x="295037" y="142399"/>
                  <a:pt x="270748" y="250448"/>
                  <a:pt x="168176" y="299561"/>
                </a:cubicBezTo>
                <a:cubicBezTo>
                  <a:pt x="158234" y="304324"/>
                  <a:pt x="146685" y="304324"/>
                  <a:pt x="136743" y="299561"/>
                </a:cubicBezTo>
                <a:cubicBezTo>
                  <a:pt x="34111" y="250448"/>
                  <a:pt x="9882" y="142399"/>
                  <a:pt x="9585" y="83344"/>
                </a:cubicBezTo>
                <a:cubicBezTo>
                  <a:pt x="9525" y="67747"/>
                  <a:pt x="19288" y="54828"/>
                  <a:pt x="32385" y="49292"/>
                </a:cubicBezTo>
                <a:lnTo>
                  <a:pt x="144482" y="1726"/>
                </a:lnTo>
                <a:cubicBezTo>
                  <a:pt x="146983" y="595"/>
                  <a:pt x="149662" y="0"/>
                  <a:pt x="152400" y="0"/>
                </a:cubicBezTo>
                <a:close/>
                <a:moveTo>
                  <a:pt x="152400" y="39767"/>
                </a:moveTo>
                <a:lnTo>
                  <a:pt x="152400" y="264855"/>
                </a:lnTo>
                <a:cubicBezTo>
                  <a:pt x="234553" y="225088"/>
                  <a:pt x="256639" y="136981"/>
                  <a:pt x="257175" y="84237"/>
                </a:cubicBezTo>
                <a:lnTo>
                  <a:pt x="152400" y="39826"/>
                </a:lnTo>
                <a:lnTo>
                  <a:pt x="152400" y="39826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168400" y="2832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PROGIS — Protección Social Sensible al Género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143000" y="3216910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Acceso a mecanismos de protección social con perspectiva de género</a:t>
            </a:r>
          </a:p>
          <a:p>
            <a:pPr>
              <a:lnSpc>
                <a:spcPct val="100000"/>
              </a:lnSpc>
            </a:pP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</a:rPr>
              <a:t>Consolidar 3 redes de mujeres para la incidencia política</a:t>
            </a:r>
            <a:endParaRPr lang="es-GT" sz="1600" noProof="0" dirty="0"/>
          </a:p>
        </p:txBody>
      </p:sp>
      <p:sp>
        <p:nvSpPr>
          <p:cNvPr id="11" name="Shape 8"/>
          <p:cNvSpPr/>
          <p:nvPr/>
        </p:nvSpPr>
        <p:spPr>
          <a:xfrm>
            <a:off x="762000" y="3619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39422" y="5120"/>
                </a:moveTo>
                <a:cubicBezTo>
                  <a:pt x="146745" y="-1667"/>
                  <a:pt x="158055" y="-1667"/>
                  <a:pt x="165318" y="5120"/>
                </a:cubicBezTo>
                <a:lnTo>
                  <a:pt x="219075" y="54947"/>
                </a:lnTo>
                <a:lnTo>
                  <a:pt x="219075" y="47625"/>
                </a:lnTo>
                <a:cubicBezTo>
                  <a:pt x="219075" y="37088"/>
                  <a:pt x="227588" y="28575"/>
                  <a:pt x="238125" y="28575"/>
                </a:cubicBezTo>
                <a:lnTo>
                  <a:pt x="257175" y="28575"/>
                </a:lnTo>
                <a:cubicBezTo>
                  <a:pt x="267712" y="28575"/>
                  <a:pt x="276225" y="37088"/>
                  <a:pt x="276225" y="47625"/>
                </a:cubicBezTo>
                <a:lnTo>
                  <a:pt x="276225" y="108049"/>
                </a:lnTo>
                <a:lnTo>
                  <a:pt x="298728" y="128945"/>
                </a:lnTo>
                <a:cubicBezTo>
                  <a:pt x="304443" y="134303"/>
                  <a:pt x="306348" y="142577"/>
                  <a:pt x="303490" y="149840"/>
                </a:cubicBezTo>
                <a:cubicBezTo>
                  <a:pt x="300633" y="157103"/>
                  <a:pt x="293608" y="161925"/>
                  <a:pt x="285750" y="161925"/>
                </a:cubicBezTo>
                <a:lnTo>
                  <a:pt x="276225" y="161925"/>
                </a:lnTo>
                <a:lnTo>
                  <a:pt x="276225" y="266700"/>
                </a:lnTo>
                <a:cubicBezTo>
                  <a:pt x="276225" y="287715"/>
                  <a:pt x="259140" y="304800"/>
                  <a:pt x="238125" y="304800"/>
                </a:cubicBezTo>
                <a:lnTo>
                  <a:pt x="175260" y="304800"/>
                </a:lnTo>
                <a:lnTo>
                  <a:pt x="152400" y="266700"/>
                </a:lnTo>
                <a:lnTo>
                  <a:pt x="200501" y="226635"/>
                </a:lnTo>
                <a:cubicBezTo>
                  <a:pt x="205145" y="222766"/>
                  <a:pt x="205026" y="215563"/>
                  <a:pt x="200263" y="211812"/>
                </a:cubicBezTo>
                <a:lnTo>
                  <a:pt x="130135" y="156686"/>
                </a:lnTo>
                <a:cubicBezTo>
                  <a:pt x="121444" y="149840"/>
                  <a:pt x="110014" y="160853"/>
                  <a:pt x="116562" y="169783"/>
                </a:cubicBezTo>
                <a:lnTo>
                  <a:pt x="152400" y="219075"/>
                </a:lnTo>
                <a:lnTo>
                  <a:pt x="101501" y="261461"/>
                </a:lnTo>
                <a:cubicBezTo>
                  <a:pt x="97869" y="264438"/>
                  <a:pt x="97036" y="269677"/>
                  <a:pt x="99417" y="273665"/>
                </a:cubicBezTo>
                <a:lnTo>
                  <a:pt x="118050" y="304740"/>
                </a:lnTo>
                <a:lnTo>
                  <a:pt x="66615" y="304740"/>
                </a:lnTo>
                <a:cubicBezTo>
                  <a:pt x="45601" y="304740"/>
                  <a:pt x="28515" y="287655"/>
                  <a:pt x="28515" y="266640"/>
                </a:cubicBezTo>
                <a:lnTo>
                  <a:pt x="28515" y="161865"/>
                </a:lnTo>
                <a:lnTo>
                  <a:pt x="18990" y="161865"/>
                </a:lnTo>
                <a:cubicBezTo>
                  <a:pt x="11132" y="161865"/>
                  <a:pt x="4108" y="157043"/>
                  <a:pt x="1250" y="149781"/>
                </a:cubicBezTo>
                <a:cubicBezTo>
                  <a:pt x="-1607" y="142518"/>
                  <a:pt x="298" y="134183"/>
                  <a:pt x="6013" y="128885"/>
                </a:cubicBezTo>
                <a:lnTo>
                  <a:pt x="139363" y="5060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168400" y="3594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Marco de Sendai — Reducción de Riesgo de Desastres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168400" y="3924300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40 personas con discapacidad — sistemas de alerta temprana y simulacros inclusivos</a:t>
            </a:r>
            <a:endParaRPr lang="es-GT" sz="1600" noProof="0" dirty="0"/>
          </a:p>
        </p:txBody>
      </p:sp>
      <p:sp>
        <p:nvSpPr>
          <p:cNvPr id="14" name="Shape 11"/>
          <p:cNvSpPr/>
          <p:nvPr/>
        </p:nvSpPr>
        <p:spPr>
          <a:xfrm>
            <a:off x="800100" y="43815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71438" y="52388"/>
                </a:moveTo>
                <a:cubicBezTo>
                  <a:pt x="71438" y="28731"/>
                  <a:pt x="90644" y="9525"/>
                  <a:pt x="114300" y="9525"/>
                </a:cubicBezTo>
                <a:cubicBezTo>
                  <a:pt x="137956" y="9525"/>
                  <a:pt x="157163" y="28731"/>
                  <a:pt x="157163" y="52387"/>
                </a:cubicBezTo>
                <a:cubicBezTo>
                  <a:pt x="157163" y="76044"/>
                  <a:pt x="137956" y="95250"/>
                  <a:pt x="114300" y="95250"/>
                </a:cubicBezTo>
                <a:cubicBezTo>
                  <a:pt x="90644" y="95250"/>
                  <a:pt x="71438" y="76044"/>
                  <a:pt x="71438" y="52388"/>
                </a:cubicBezTo>
                <a:close/>
                <a:moveTo>
                  <a:pt x="4584" y="86023"/>
                </a:moveTo>
                <a:cubicBezTo>
                  <a:pt x="12323" y="75367"/>
                  <a:pt x="27206" y="73045"/>
                  <a:pt x="37862" y="80784"/>
                </a:cubicBezTo>
                <a:lnTo>
                  <a:pt x="59412" y="96441"/>
                </a:lnTo>
                <a:cubicBezTo>
                  <a:pt x="75367" y="108049"/>
                  <a:pt x="94595" y="114300"/>
                  <a:pt x="114300" y="114300"/>
                </a:cubicBezTo>
                <a:cubicBezTo>
                  <a:pt x="134005" y="114300"/>
                  <a:pt x="153233" y="108049"/>
                  <a:pt x="169188" y="96441"/>
                </a:cubicBezTo>
                <a:lnTo>
                  <a:pt x="190738" y="80724"/>
                </a:lnTo>
                <a:cubicBezTo>
                  <a:pt x="201394" y="72985"/>
                  <a:pt x="216277" y="75367"/>
                  <a:pt x="224016" y="85963"/>
                </a:cubicBezTo>
                <a:cubicBezTo>
                  <a:pt x="231755" y="96560"/>
                  <a:pt x="229374" y="111502"/>
                  <a:pt x="218777" y="119241"/>
                </a:cubicBezTo>
                <a:lnTo>
                  <a:pt x="197227" y="134957"/>
                </a:lnTo>
                <a:cubicBezTo>
                  <a:pt x="189131" y="140851"/>
                  <a:pt x="180499" y="145792"/>
                  <a:pt x="171450" y="149840"/>
                </a:cubicBezTo>
                <a:lnTo>
                  <a:pt x="171450" y="171450"/>
                </a:lnTo>
                <a:lnTo>
                  <a:pt x="57150" y="171450"/>
                </a:lnTo>
                <a:lnTo>
                  <a:pt x="57150" y="149840"/>
                </a:lnTo>
                <a:cubicBezTo>
                  <a:pt x="48101" y="145852"/>
                  <a:pt x="39469" y="140851"/>
                  <a:pt x="31373" y="134957"/>
                </a:cubicBezTo>
                <a:lnTo>
                  <a:pt x="9823" y="119241"/>
                </a:lnTo>
                <a:cubicBezTo>
                  <a:pt x="-833" y="111502"/>
                  <a:pt x="-3155" y="96619"/>
                  <a:pt x="4584" y="85963"/>
                </a:cubicBezTo>
                <a:close/>
                <a:moveTo>
                  <a:pt x="58043" y="196036"/>
                </a:moveTo>
                <a:lnTo>
                  <a:pt x="94119" y="227588"/>
                </a:lnTo>
                <a:lnTo>
                  <a:pt x="78641" y="249734"/>
                </a:lnTo>
                <a:lnTo>
                  <a:pt x="93107" y="264200"/>
                </a:lnTo>
                <a:cubicBezTo>
                  <a:pt x="102394" y="273487"/>
                  <a:pt x="102394" y="288548"/>
                  <a:pt x="93107" y="297894"/>
                </a:cubicBezTo>
                <a:cubicBezTo>
                  <a:pt x="83820" y="307241"/>
                  <a:pt x="68759" y="307181"/>
                  <a:pt x="59412" y="297894"/>
                </a:cubicBezTo>
                <a:lnTo>
                  <a:pt x="30837" y="269319"/>
                </a:lnTo>
                <a:cubicBezTo>
                  <a:pt x="22622" y="261104"/>
                  <a:pt x="21491" y="248245"/>
                  <a:pt x="28099" y="238780"/>
                </a:cubicBezTo>
                <a:lnTo>
                  <a:pt x="57983" y="196036"/>
                </a:lnTo>
                <a:close/>
                <a:moveTo>
                  <a:pt x="134541" y="227588"/>
                </a:moveTo>
                <a:lnTo>
                  <a:pt x="170617" y="196036"/>
                </a:lnTo>
                <a:lnTo>
                  <a:pt x="200501" y="238780"/>
                </a:lnTo>
                <a:cubicBezTo>
                  <a:pt x="207109" y="248245"/>
                  <a:pt x="205978" y="261104"/>
                  <a:pt x="197822" y="269260"/>
                </a:cubicBezTo>
                <a:lnTo>
                  <a:pt x="169247" y="297835"/>
                </a:lnTo>
                <a:cubicBezTo>
                  <a:pt x="159960" y="307122"/>
                  <a:pt x="144899" y="307122"/>
                  <a:pt x="135553" y="297835"/>
                </a:cubicBezTo>
                <a:cubicBezTo>
                  <a:pt x="126206" y="288548"/>
                  <a:pt x="126266" y="273487"/>
                  <a:pt x="135553" y="264140"/>
                </a:cubicBezTo>
                <a:lnTo>
                  <a:pt x="150019" y="249674"/>
                </a:lnTo>
                <a:lnTo>
                  <a:pt x="134541" y="227528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168400" y="4356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Espina Bífida e Hidrocefalia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168400" y="4686300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80 niñas, niños y jóvenes — atención médica especializada y seguimiento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00100" y="51435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47625" y="104775"/>
                </a:moveTo>
                <a:cubicBezTo>
                  <a:pt x="47625" y="67976"/>
                  <a:pt x="77501" y="38100"/>
                  <a:pt x="114300" y="38100"/>
                </a:cubicBezTo>
                <a:cubicBezTo>
                  <a:pt x="151099" y="38100"/>
                  <a:pt x="180975" y="67976"/>
                  <a:pt x="180975" y="104775"/>
                </a:cubicBezTo>
                <a:cubicBezTo>
                  <a:pt x="180975" y="141574"/>
                  <a:pt x="151099" y="171450"/>
                  <a:pt x="114300" y="171450"/>
                </a:cubicBezTo>
                <a:cubicBezTo>
                  <a:pt x="77501" y="171450"/>
                  <a:pt x="47625" y="141574"/>
                  <a:pt x="47625" y="104775"/>
                </a:cubicBezTo>
                <a:close/>
                <a:moveTo>
                  <a:pt x="133290" y="207824"/>
                </a:moveTo>
                <a:cubicBezTo>
                  <a:pt x="182106" y="198894"/>
                  <a:pt x="219075" y="156150"/>
                  <a:pt x="219075" y="104775"/>
                </a:cubicBezTo>
                <a:cubicBezTo>
                  <a:pt x="219075" y="46911"/>
                  <a:pt x="172164" y="0"/>
                  <a:pt x="114300" y="0"/>
                </a:cubicBezTo>
                <a:cubicBezTo>
                  <a:pt x="56436" y="0"/>
                  <a:pt x="9525" y="46911"/>
                  <a:pt x="9525" y="104775"/>
                </a:cubicBezTo>
                <a:cubicBezTo>
                  <a:pt x="9525" y="156150"/>
                  <a:pt x="46494" y="198894"/>
                  <a:pt x="95310" y="207824"/>
                </a:cubicBezTo>
                <a:cubicBezTo>
                  <a:pt x="95250" y="208419"/>
                  <a:pt x="95250" y="208955"/>
                  <a:pt x="95250" y="209550"/>
                </a:cubicBezTo>
                <a:lnTo>
                  <a:pt x="95250" y="247650"/>
                </a:lnTo>
                <a:lnTo>
                  <a:pt x="76200" y="247650"/>
                </a:lnTo>
                <a:cubicBezTo>
                  <a:pt x="65663" y="247650"/>
                  <a:pt x="57150" y="256163"/>
                  <a:pt x="57150" y="266700"/>
                </a:cubicBezTo>
                <a:cubicBezTo>
                  <a:pt x="57150" y="277237"/>
                  <a:pt x="65663" y="285750"/>
                  <a:pt x="76200" y="285750"/>
                </a:cubicBezTo>
                <a:lnTo>
                  <a:pt x="95250" y="285750"/>
                </a:lnTo>
                <a:lnTo>
                  <a:pt x="95250" y="304800"/>
                </a:lnTo>
                <a:cubicBezTo>
                  <a:pt x="95250" y="315337"/>
                  <a:pt x="103763" y="323850"/>
                  <a:pt x="114300" y="323850"/>
                </a:cubicBezTo>
                <a:cubicBezTo>
                  <a:pt x="124837" y="323850"/>
                  <a:pt x="133350" y="315337"/>
                  <a:pt x="133350" y="304800"/>
                </a:cubicBezTo>
                <a:lnTo>
                  <a:pt x="133350" y="285750"/>
                </a:lnTo>
                <a:lnTo>
                  <a:pt x="152400" y="285750"/>
                </a:lnTo>
                <a:cubicBezTo>
                  <a:pt x="162937" y="285750"/>
                  <a:pt x="171450" y="277237"/>
                  <a:pt x="171450" y="266700"/>
                </a:cubicBezTo>
                <a:cubicBezTo>
                  <a:pt x="171450" y="256163"/>
                  <a:pt x="162937" y="247650"/>
                  <a:pt x="152400" y="247650"/>
                </a:cubicBezTo>
                <a:lnTo>
                  <a:pt x="133350" y="247650"/>
                </a:lnTo>
                <a:lnTo>
                  <a:pt x="133350" y="209550"/>
                </a:lnTo>
                <a:cubicBezTo>
                  <a:pt x="133350" y="208955"/>
                  <a:pt x="133350" y="208419"/>
                  <a:pt x="133290" y="207824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168400" y="5118100"/>
            <a:ext cx="635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Transformación Mujer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168400" y="5448300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50 mujeres cuidadoras y con discapacidad — empoderamiento y derechos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128000" y="2095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95250"/>
                </a:moveTo>
                <a:lnTo>
                  <a:pt x="304740" y="138470"/>
                </a:lnTo>
                <a:cubicBezTo>
                  <a:pt x="304740" y="165140"/>
                  <a:pt x="294263" y="190321"/>
                  <a:pt x="276225" y="208955"/>
                </a:cubicBezTo>
                <a:cubicBezTo>
                  <a:pt x="276046" y="163116"/>
                  <a:pt x="252353" y="120610"/>
                  <a:pt x="213479" y="96262"/>
                </a:cubicBezTo>
                <a:lnTo>
                  <a:pt x="212348" y="95548"/>
                </a:lnTo>
                <a:cubicBezTo>
                  <a:pt x="213836" y="93345"/>
                  <a:pt x="214015" y="90428"/>
                  <a:pt x="212586" y="87987"/>
                </a:cubicBezTo>
                <a:lnTo>
                  <a:pt x="175677" y="24051"/>
                </a:lnTo>
                <a:cubicBezTo>
                  <a:pt x="171748" y="17205"/>
                  <a:pt x="174069" y="8453"/>
                  <a:pt x="180915" y="4524"/>
                </a:cubicBezTo>
                <a:cubicBezTo>
                  <a:pt x="187762" y="595"/>
                  <a:pt x="196453" y="2977"/>
                  <a:pt x="200382" y="9823"/>
                </a:cubicBezTo>
                <a:lnTo>
                  <a:pt x="240863" y="79950"/>
                </a:lnTo>
                <a:lnTo>
                  <a:pt x="240863" y="79950"/>
                </a:lnTo>
                <a:lnTo>
                  <a:pt x="240863" y="79950"/>
                </a:lnTo>
                <a:lnTo>
                  <a:pt x="266640" y="124599"/>
                </a:lnTo>
                <a:lnTo>
                  <a:pt x="266700" y="95250"/>
                </a:lnTo>
                <a:cubicBezTo>
                  <a:pt x="266700" y="84713"/>
                  <a:pt x="275273" y="76200"/>
                  <a:pt x="285750" y="76200"/>
                </a:cubicBezTo>
                <a:cubicBezTo>
                  <a:pt x="296228" y="76200"/>
                  <a:pt x="304800" y="84773"/>
                  <a:pt x="304800" y="95250"/>
                </a:cubicBezTo>
                <a:close/>
                <a:moveTo>
                  <a:pt x="177641" y="73938"/>
                </a:moveTo>
                <a:cubicBezTo>
                  <a:pt x="169247" y="68699"/>
                  <a:pt x="159901" y="66377"/>
                  <a:pt x="150733" y="66735"/>
                </a:cubicBezTo>
                <a:lnTo>
                  <a:pt x="129004" y="29051"/>
                </a:lnTo>
                <a:cubicBezTo>
                  <a:pt x="125075" y="22205"/>
                  <a:pt x="127397" y="13454"/>
                  <a:pt x="134243" y="9525"/>
                </a:cubicBezTo>
                <a:cubicBezTo>
                  <a:pt x="141089" y="5596"/>
                  <a:pt x="149840" y="7918"/>
                  <a:pt x="153769" y="14764"/>
                </a:cubicBezTo>
                <a:lnTo>
                  <a:pt x="193715" y="83939"/>
                </a:lnTo>
                <a:lnTo>
                  <a:pt x="177641" y="73878"/>
                </a:lnTo>
                <a:close/>
                <a:moveTo>
                  <a:pt x="126147" y="52685"/>
                </a:moveTo>
                <a:lnTo>
                  <a:pt x="135910" y="69592"/>
                </a:lnTo>
                <a:cubicBezTo>
                  <a:pt x="126921" y="72866"/>
                  <a:pt x="118884" y="78879"/>
                  <a:pt x="113109" y="87273"/>
                </a:cubicBezTo>
                <a:lnTo>
                  <a:pt x="101382" y="66913"/>
                </a:lnTo>
                <a:cubicBezTo>
                  <a:pt x="97453" y="60067"/>
                  <a:pt x="99774" y="51316"/>
                  <a:pt x="106620" y="47387"/>
                </a:cubicBezTo>
                <a:cubicBezTo>
                  <a:pt x="113467" y="43458"/>
                  <a:pt x="122218" y="45780"/>
                  <a:pt x="126147" y="52626"/>
                </a:cubicBezTo>
                <a:close/>
                <a:moveTo>
                  <a:pt x="98524" y="90607"/>
                </a:moveTo>
                <a:lnTo>
                  <a:pt x="105966" y="103525"/>
                </a:lnTo>
                <a:cubicBezTo>
                  <a:pt x="104775" y="108645"/>
                  <a:pt x="104477" y="113943"/>
                  <a:pt x="104954" y="119062"/>
                </a:cubicBezTo>
                <a:lnTo>
                  <a:pt x="102394" y="119062"/>
                </a:lnTo>
                <a:lnTo>
                  <a:pt x="102394" y="119062"/>
                </a:lnTo>
                <a:lnTo>
                  <a:pt x="81915" y="119062"/>
                </a:lnTo>
                <a:lnTo>
                  <a:pt x="73759" y="104894"/>
                </a:lnTo>
                <a:cubicBezTo>
                  <a:pt x="69830" y="98048"/>
                  <a:pt x="72152" y="89297"/>
                  <a:pt x="78998" y="85368"/>
                </a:cubicBezTo>
                <a:cubicBezTo>
                  <a:pt x="85844" y="81439"/>
                  <a:pt x="94595" y="83760"/>
                  <a:pt x="98524" y="90607"/>
                </a:cubicBezTo>
                <a:close/>
                <a:moveTo>
                  <a:pt x="136267" y="104180"/>
                </a:moveTo>
                <a:cubicBezTo>
                  <a:pt x="141863" y="95250"/>
                  <a:pt x="153591" y="92571"/>
                  <a:pt x="162520" y="98108"/>
                </a:cubicBezTo>
                <a:lnTo>
                  <a:pt x="198358" y="120491"/>
                </a:lnTo>
                <a:cubicBezTo>
                  <a:pt x="229017" y="139720"/>
                  <a:pt x="247650" y="173355"/>
                  <a:pt x="247650" y="209550"/>
                </a:cubicBezTo>
                <a:lnTo>
                  <a:pt x="247650" y="214313"/>
                </a:lnTo>
                <a:cubicBezTo>
                  <a:pt x="247650" y="264259"/>
                  <a:pt x="207109" y="304800"/>
                  <a:pt x="157163" y="304800"/>
                </a:cubicBezTo>
                <a:lnTo>
                  <a:pt x="52388" y="304800"/>
                </a:lnTo>
                <a:cubicBezTo>
                  <a:pt x="44470" y="304800"/>
                  <a:pt x="38100" y="298430"/>
                  <a:pt x="38100" y="290513"/>
                </a:cubicBezTo>
                <a:cubicBezTo>
                  <a:pt x="38100" y="282595"/>
                  <a:pt x="44470" y="276225"/>
                  <a:pt x="52388" y="276225"/>
                </a:cubicBezTo>
                <a:lnTo>
                  <a:pt x="107156" y="276225"/>
                </a:lnTo>
                <a:cubicBezTo>
                  <a:pt x="111085" y="276225"/>
                  <a:pt x="114300" y="273010"/>
                  <a:pt x="114300" y="269081"/>
                </a:cubicBezTo>
                <a:cubicBezTo>
                  <a:pt x="114300" y="265152"/>
                  <a:pt x="111085" y="261937"/>
                  <a:pt x="107156" y="261937"/>
                </a:cubicBezTo>
                <a:lnTo>
                  <a:pt x="33338" y="261937"/>
                </a:lnTo>
                <a:cubicBezTo>
                  <a:pt x="25420" y="261937"/>
                  <a:pt x="19050" y="255568"/>
                  <a:pt x="19050" y="247650"/>
                </a:cubicBezTo>
                <a:cubicBezTo>
                  <a:pt x="19050" y="239732"/>
                  <a:pt x="25420" y="233363"/>
                  <a:pt x="33338" y="233363"/>
                </a:cubicBezTo>
                <a:lnTo>
                  <a:pt x="107156" y="233363"/>
                </a:lnTo>
                <a:cubicBezTo>
                  <a:pt x="111085" y="233363"/>
                  <a:pt x="114300" y="230148"/>
                  <a:pt x="114300" y="226219"/>
                </a:cubicBezTo>
                <a:cubicBezTo>
                  <a:pt x="114300" y="222290"/>
                  <a:pt x="111085" y="219075"/>
                  <a:pt x="107156" y="219075"/>
                </a:cubicBezTo>
                <a:lnTo>
                  <a:pt x="14288" y="219075"/>
                </a:lnTo>
                <a:cubicBezTo>
                  <a:pt x="6370" y="219075"/>
                  <a:pt x="0" y="212705"/>
                  <a:pt x="0" y="204787"/>
                </a:cubicBezTo>
                <a:cubicBezTo>
                  <a:pt x="0" y="196870"/>
                  <a:pt x="6370" y="190500"/>
                  <a:pt x="14288" y="190500"/>
                </a:cubicBezTo>
                <a:lnTo>
                  <a:pt x="107156" y="190500"/>
                </a:lnTo>
                <a:cubicBezTo>
                  <a:pt x="111085" y="190500"/>
                  <a:pt x="114300" y="187285"/>
                  <a:pt x="114300" y="183356"/>
                </a:cubicBezTo>
                <a:cubicBezTo>
                  <a:pt x="114300" y="179427"/>
                  <a:pt x="111085" y="176212"/>
                  <a:pt x="107156" y="176212"/>
                </a:cubicBezTo>
                <a:lnTo>
                  <a:pt x="33338" y="176212"/>
                </a:lnTo>
                <a:cubicBezTo>
                  <a:pt x="25420" y="176212"/>
                  <a:pt x="19050" y="169843"/>
                  <a:pt x="19050" y="161925"/>
                </a:cubicBezTo>
                <a:cubicBezTo>
                  <a:pt x="19050" y="154007"/>
                  <a:pt x="25420" y="147638"/>
                  <a:pt x="33338" y="147638"/>
                </a:cubicBezTo>
                <a:lnTo>
                  <a:pt x="114300" y="147638"/>
                </a:lnTo>
                <a:lnTo>
                  <a:pt x="114300" y="147638"/>
                </a:lnTo>
                <a:lnTo>
                  <a:pt x="114300" y="147638"/>
                </a:lnTo>
                <a:lnTo>
                  <a:pt x="169783" y="147638"/>
                </a:lnTo>
                <a:lnTo>
                  <a:pt x="142280" y="130433"/>
                </a:lnTo>
                <a:cubicBezTo>
                  <a:pt x="133350" y="124837"/>
                  <a:pt x="130671" y="113109"/>
                  <a:pt x="136208" y="104180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534400" y="2070100"/>
            <a:ext cx="6858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Acciones Inclusivas Directas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8534400" y="2400300"/>
            <a:ext cx="6858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164 personas —  lengua de señas, baja visión, salud ocular</a:t>
            </a:r>
            <a:endParaRPr lang="es-GT" sz="1600" noProof="0" dirty="0"/>
          </a:p>
        </p:txBody>
      </p:sp>
      <p:sp>
        <p:nvSpPr>
          <p:cNvPr id="23" name="Shape 20"/>
          <p:cNvSpPr/>
          <p:nvPr/>
        </p:nvSpPr>
        <p:spPr>
          <a:xfrm>
            <a:off x="8166100" y="28575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14300" y="304800"/>
                </a:moveTo>
                <a:cubicBezTo>
                  <a:pt x="51197" y="304800"/>
                  <a:pt x="0" y="253603"/>
                  <a:pt x="0" y="190500"/>
                </a:cubicBezTo>
                <a:cubicBezTo>
                  <a:pt x="0" y="136208"/>
                  <a:pt x="77510" y="27325"/>
                  <a:pt x="99179" y="-2084"/>
                </a:cubicBezTo>
                <a:cubicBezTo>
                  <a:pt x="102691" y="-6846"/>
                  <a:pt x="108228" y="-9525"/>
                  <a:pt x="114181" y="-9525"/>
                </a:cubicBezTo>
                <a:lnTo>
                  <a:pt x="114419" y="-9525"/>
                </a:lnTo>
                <a:cubicBezTo>
                  <a:pt x="120372" y="-9525"/>
                  <a:pt x="125909" y="-6846"/>
                  <a:pt x="129421" y="-2084"/>
                </a:cubicBezTo>
                <a:cubicBezTo>
                  <a:pt x="151090" y="27325"/>
                  <a:pt x="228600" y="136208"/>
                  <a:pt x="228600" y="190500"/>
                </a:cubicBezTo>
                <a:cubicBezTo>
                  <a:pt x="228600" y="253603"/>
                  <a:pt x="177403" y="304800"/>
                  <a:pt x="114300" y="304800"/>
                </a:cubicBezTo>
                <a:close/>
                <a:moveTo>
                  <a:pt x="66675" y="185738"/>
                </a:moveTo>
                <a:cubicBezTo>
                  <a:pt x="66675" y="177820"/>
                  <a:pt x="60305" y="171450"/>
                  <a:pt x="52388" y="171450"/>
                </a:cubicBezTo>
                <a:cubicBezTo>
                  <a:pt x="44470" y="171450"/>
                  <a:pt x="38100" y="177820"/>
                  <a:pt x="38100" y="185738"/>
                </a:cubicBezTo>
                <a:cubicBezTo>
                  <a:pt x="38100" y="230445"/>
                  <a:pt x="74355" y="266700"/>
                  <a:pt x="119062" y="266700"/>
                </a:cubicBezTo>
                <a:cubicBezTo>
                  <a:pt x="126980" y="266700"/>
                  <a:pt x="133350" y="260330"/>
                  <a:pt x="133350" y="252413"/>
                </a:cubicBezTo>
                <a:cubicBezTo>
                  <a:pt x="133350" y="244495"/>
                  <a:pt x="126980" y="238125"/>
                  <a:pt x="119062" y="238125"/>
                </a:cubicBezTo>
                <a:cubicBezTo>
                  <a:pt x="90130" y="238125"/>
                  <a:pt x="66675" y="214670"/>
                  <a:pt x="66675" y="185738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8534400" y="2832100"/>
            <a:ext cx="6858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ASHI — Agua, Saneamiento e Higiene para la Inclusión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8534400" y="3162300"/>
            <a:ext cx="6858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25 </a:t>
            </a: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familias rurales — acceso a agua segura y saneamiento básico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8166100" y="36195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85380" y="19050"/>
                </a:moveTo>
                <a:lnTo>
                  <a:pt x="190500" y="19050"/>
                </a:lnTo>
                <a:cubicBezTo>
                  <a:pt x="211515" y="19050"/>
                  <a:pt x="228600" y="36135"/>
                  <a:pt x="228600" y="57150"/>
                </a:cubicBezTo>
                <a:lnTo>
                  <a:pt x="228600" y="266700"/>
                </a:lnTo>
                <a:cubicBezTo>
                  <a:pt x="228600" y="287715"/>
                  <a:pt x="211515" y="304800"/>
                  <a:pt x="190500" y="304800"/>
                </a:cubicBezTo>
                <a:lnTo>
                  <a:pt x="38100" y="304800"/>
                </a:lnTo>
                <a:cubicBezTo>
                  <a:pt x="17085" y="304800"/>
                  <a:pt x="0" y="287715"/>
                  <a:pt x="0" y="266700"/>
                </a:cubicBezTo>
                <a:lnTo>
                  <a:pt x="0" y="57150"/>
                </a:lnTo>
                <a:cubicBezTo>
                  <a:pt x="0" y="36135"/>
                  <a:pt x="17085" y="19050"/>
                  <a:pt x="38100" y="19050"/>
                </a:cubicBezTo>
                <a:lnTo>
                  <a:pt x="43220" y="19050"/>
                </a:lnTo>
                <a:cubicBezTo>
                  <a:pt x="49768" y="7680"/>
                  <a:pt x="62091" y="0"/>
                  <a:pt x="76200" y="0"/>
                </a:cubicBezTo>
                <a:lnTo>
                  <a:pt x="152400" y="0"/>
                </a:lnTo>
                <a:cubicBezTo>
                  <a:pt x="166509" y="0"/>
                  <a:pt x="178832" y="7680"/>
                  <a:pt x="185380" y="19050"/>
                </a:cubicBezTo>
                <a:close/>
                <a:moveTo>
                  <a:pt x="147638" y="66675"/>
                </a:moveTo>
                <a:cubicBezTo>
                  <a:pt x="155555" y="66675"/>
                  <a:pt x="161925" y="60305"/>
                  <a:pt x="161925" y="52388"/>
                </a:cubicBezTo>
                <a:cubicBezTo>
                  <a:pt x="161925" y="44470"/>
                  <a:pt x="155555" y="38100"/>
                  <a:pt x="147638" y="38100"/>
                </a:cubicBezTo>
                <a:lnTo>
                  <a:pt x="80962" y="38100"/>
                </a:lnTo>
                <a:cubicBezTo>
                  <a:pt x="73045" y="38100"/>
                  <a:pt x="66675" y="44470"/>
                  <a:pt x="66675" y="52388"/>
                </a:cubicBezTo>
                <a:cubicBezTo>
                  <a:pt x="66675" y="60305"/>
                  <a:pt x="73045" y="66675"/>
                  <a:pt x="80962" y="66675"/>
                </a:cubicBezTo>
                <a:lnTo>
                  <a:pt x="147638" y="66675"/>
                </a:lnTo>
                <a:close/>
                <a:moveTo>
                  <a:pt x="76200" y="152400"/>
                </a:moveTo>
                <a:cubicBezTo>
                  <a:pt x="76200" y="141886"/>
                  <a:pt x="67664" y="133350"/>
                  <a:pt x="57150" y="133350"/>
                </a:cubicBezTo>
                <a:cubicBezTo>
                  <a:pt x="46636" y="133350"/>
                  <a:pt x="38100" y="141886"/>
                  <a:pt x="38100" y="152400"/>
                </a:cubicBezTo>
                <a:cubicBezTo>
                  <a:pt x="38100" y="162914"/>
                  <a:pt x="46636" y="171450"/>
                  <a:pt x="57150" y="171450"/>
                </a:cubicBezTo>
                <a:cubicBezTo>
                  <a:pt x="67664" y="171450"/>
                  <a:pt x="76200" y="162914"/>
                  <a:pt x="76200" y="152400"/>
                </a:cubicBezTo>
                <a:close/>
                <a:moveTo>
                  <a:pt x="95250" y="152400"/>
                </a:moveTo>
                <a:cubicBezTo>
                  <a:pt x="95250" y="160318"/>
                  <a:pt x="101620" y="166688"/>
                  <a:pt x="109537" y="166688"/>
                </a:cubicBezTo>
                <a:lnTo>
                  <a:pt x="176212" y="166688"/>
                </a:lnTo>
                <a:cubicBezTo>
                  <a:pt x="184130" y="166688"/>
                  <a:pt x="190500" y="160318"/>
                  <a:pt x="190500" y="152400"/>
                </a:cubicBezTo>
                <a:cubicBezTo>
                  <a:pt x="190500" y="144482"/>
                  <a:pt x="184130" y="138113"/>
                  <a:pt x="176212" y="138113"/>
                </a:cubicBezTo>
                <a:lnTo>
                  <a:pt x="109537" y="138113"/>
                </a:lnTo>
                <a:cubicBezTo>
                  <a:pt x="101620" y="138113"/>
                  <a:pt x="95250" y="144482"/>
                  <a:pt x="95250" y="152400"/>
                </a:cubicBezTo>
                <a:close/>
                <a:moveTo>
                  <a:pt x="95250" y="228600"/>
                </a:moveTo>
                <a:cubicBezTo>
                  <a:pt x="95250" y="236518"/>
                  <a:pt x="101620" y="242888"/>
                  <a:pt x="109537" y="242888"/>
                </a:cubicBezTo>
                <a:lnTo>
                  <a:pt x="176212" y="242888"/>
                </a:lnTo>
                <a:cubicBezTo>
                  <a:pt x="184130" y="242888"/>
                  <a:pt x="190500" y="236518"/>
                  <a:pt x="190500" y="228600"/>
                </a:cubicBezTo>
                <a:cubicBezTo>
                  <a:pt x="190500" y="220682"/>
                  <a:pt x="184130" y="214313"/>
                  <a:pt x="176212" y="214313"/>
                </a:cubicBezTo>
                <a:lnTo>
                  <a:pt x="109537" y="214313"/>
                </a:lnTo>
                <a:cubicBezTo>
                  <a:pt x="101620" y="214313"/>
                  <a:pt x="95250" y="220682"/>
                  <a:pt x="95250" y="228600"/>
                </a:cubicBezTo>
                <a:close/>
                <a:moveTo>
                  <a:pt x="57150" y="247650"/>
                </a:moveTo>
                <a:cubicBezTo>
                  <a:pt x="67664" y="247650"/>
                  <a:pt x="76200" y="239114"/>
                  <a:pt x="76200" y="228600"/>
                </a:cubicBezTo>
                <a:cubicBezTo>
                  <a:pt x="76200" y="218086"/>
                  <a:pt x="67664" y="209550"/>
                  <a:pt x="57150" y="209550"/>
                </a:cubicBezTo>
                <a:cubicBezTo>
                  <a:pt x="46636" y="209550"/>
                  <a:pt x="38100" y="218086"/>
                  <a:pt x="38100" y="228600"/>
                </a:cubicBezTo>
                <a:cubicBezTo>
                  <a:pt x="38100" y="239114"/>
                  <a:pt x="46636" y="247650"/>
                  <a:pt x="57150" y="247650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534400" y="3594100"/>
            <a:ext cx="6858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Registros Municipales de Discapacidad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8534400" y="3924300"/>
            <a:ext cx="6858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 municipios con registros activos eliminando las brechas identificadas en los registros</a:t>
            </a:r>
            <a:endParaRPr lang="es-GT" sz="1600" noProof="0" dirty="0"/>
          </a:p>
        </p:txBody>
      </p:sp>
      <p:sp>
        <p:nvSpPr>
          <p:cNvPr id="29" name="Shape 26"/>
          <p:cNvSpPr/>
          <p:nvPr/>
        </p:nvSpPr>
        <p:spPr>
          <a:xfrm>
            <a:off x="8108950" y="43815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28575" y="116562"/>
                </a:moveTo>
                <a:lnTo>
                  <a:pt x="153114" y="167819"/>
                </a:lnTo>
                <a:cubicBezTo>
                  <a:pt x="158948" y="170200"/>
                  <a:pt x="165140" y="171450"/>
                  <a:pt x="171450" y="171450"/>
                </a:cubicBezTo>
                <a:cubicBezTo>
                  <a:pt x="177760" y="171450"/>
                  <a:pt x="183952" y="170200"/>
                  <a:pt x="189786" y="167819"/>
                </a:cubicBezTo>
                <a:lnTo>
                  <a:pt x="334089" y="108406"/>
                </a:lnTo>
                <a:cubicBezTo>
                  <a:pt x="339447" y="106204"/>
                  <a:pt x="342900" y="101025"/>
                  <a:pt x="342900" y="95250"/>
                </a:cubicBezTo>
                <a:cubicBezTo>
                  <a:pt x="342900" y="89475"/>
                  <a:pt x="339447" y="84296"/>
                  <a:pt x="334089" y="82094"/>
                </a:cubicBezTo>
                <a:lnTo>
                  <a:pt x="189786" y="22681"/>
                </a:lnTo>
                <a:cubicBezTo>
                  <a:pt x="183952" y="20300"/>
                  <a:pt x="177760" y="19050"/>
                  <a:pt x="171450" y="19050"/>
                </a:cubicBezTo>
                <a:cubicBezTo>
                  <a:pt x="165140" y="19050"/>
                  <a:pt x="158948" y="20300"/>
                  <a:pt x="153114" y="22681"/>
                </a:cubicBezTo>
                <a:lnTo>
                  <a:pt x="8811" y="82094"/>
                </a:lnTo>
                <a:cubicBezTo>
                  <a:pt x="3453" y="84296"/>
                  <a:pt x="0" y="89475"/>
                  <a:pt x="0" y="95250"/>
                </a:cubicBezTo>
                <a:lnTo>
                  <a:pt x="0" y="271463"/>
                </a:lnTo>
                <a:cubicBezTo>
                  <a:pt x="0" y="279380"/>
                  <a:pt x="6370" y="285750"/>
                  <a:pt x="14288" y="285750"/>
                </a:cubicBezTo>
                <a:cubicBezTo>
                  <a:pt x="22205" y="285750"/>
                  <a:pt x="28575" y="279380"/>
                  <a:pt x="28575" y="271463"/>
                </a:cubicBezTo>
                <a:lnTo>
                  <a:pt x="28575" y="116562"/>
                </a:lnTo>
                <a:close/>
                <a:moveTo>
                  <a:pt x="57150" y="159246"/>
                </a:moveTo>
                <a:lnTo>
                  <a:pt x="57150" y="228600"/>
                </a:lnTo>
                <a:cubicBezTo>
                  <a:pt x="57150" y="260152"/>
                  <a:pt x="108347" y="285750"/>
                  <a:pt x="171450" y="285750"/>
                </a:cubicBezTo>
                <a:cubicBezTo>
                  <a:pt x="234553" y="285750"/>
                  <a:pt x="285750" y="260152"/>
                  <a:pt x="285750" y="228600"/>
                </a:cubicBezTo>
                <a:lnTo>
                  <a:pt x="285750" y="159187"/>
                </a:lnTo>
                <a:lnTo>
                  <a:pt x="200680" y="194250"/>
                </a:lnTo>
                <a:cubicBezTo>
                  <a:pt x="191393" y="198060"/>
                  <a:pt x="181511" y="200025"/>
                  <a:pt x="171450" y="200025"/>
                </a:cubicBezTo>
                <a:cubicBezTo>
                  <a:pt x="161389" y="200025"/>
                  <a:pt x="151507" y="198060"/>
                  <a:pt x="142220" y="194250"/>
                </a:cubicBezTo>
                <a:lnTo>
                  <a:pt x="57150" y="159187"/>
                </a:ln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8534400" y="4356100"/>
            <a:ext cx="6858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7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Inclusión Educativa</a:t>
            </a:r>
            <a:endParaRPr lang="en-US" sz="2200" dirty="0"/>
          </a:p>
        </p:txBody>
      </p:sp>
      <p:sp>
        <p:nvSpPr>
          <p:cNvPr id="31" name="Text 28"/>
          <p:cNvSpPr/>
          <p:nvPr/>
        </p:nvSpPr>
        <p:spPr>
          <a:xfrm>
            <a:off x="8534400" y="4686300"/>
            <a:ext cx="685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s-GT" sz="1400" noProof="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210 niñas y niños con acceso a becas escolares, dispositivos de asistencia y medios</a:t>
            </a:r>
          </a:p>
          <a:p>
            <a:pPr>
              <a:lnSpc>
                <a:spcPct val="100000"/>
              </a:lnSpc>
            </a:pPr>
            <a:r>
              <a:rPr lang="es-GT" sz="1400" dirty="0">
                <a:solidFill>
                  <a:srgbClr val="666666"/>
                </a:solidFill>
                <a:latin typeface="Quattrocento Sans" pitchFamily="34" charset="0"/>
              </a:rPr>
              <a:t>Tecnológicos que les adapta para eliminar barreras de comunicación para su inclusión</a:t>
            </a:r>
            <a:endParaRPr lang="es-GT" sz="1600" noProof="0" dirty="0"/>
          </a:p>
        </p:txBody>
      </p:sp>
      <p:sp>
        <p:nvSpPr>
          <p:cNvPr id="33" name="Text 29"/>
          <p:cNvSpPr/>
          <p:nvPr/>
        </p:nvSpPr>
        <p:spPr>
          <a:xfrm>
            <a:off x="7899400" y="5558589"/>
            <a:ext cx="74930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5000"/>
              </a:lnSpc>
            </a:pP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Nuestros programas abordan las necesidades holísticas de las personas con discapacidad y sus familias, desde la </a:t>
            </a:r>
            <a:r>
              <a:rPr lang="en-US" sz="16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salud especializada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y la </a:t>
            </a:r>
            <a:r>
              <a:rPr lang="en-US" sz="16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educación inclusiva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hasta el </a:t>
            </a:r>
            <a:r>
              <a:rPr lang="en-US" sz="16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empoderamiento económico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y la </a:t>
            </a:r>
            <a:r>
              <a:rPr lang="en-US" sz="16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incidencia política</a:t>
            </a:r>
            <a:r>
              <a:rPr lang="en-US" sz="16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para crear comunidades más justas e inclusivas.</a:t>
            </a:r>
            <a:endParaRPr lang="en-US" sz="1800" dirty="0"/>
          </a:p>
        </p:txBody>
      </p:sp>
      <p:sp>
        <p:nvSpPr>
          <p:cNvPr id="38" name="Freeform 4">
            <a:extLst>
              <a:ext uri="{FF2B5EF4-FFF2-40B4-BE49-F238E27FC236}">
                <a16:creationId xmlns:a16="http://schemas.microsoft.com/office/drawing/2014/main" id="{79F1E87E-AAF1-3CEE-A5E5-24EFEB8806B3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Shape 0">
            <a:extLst>
              <a:ext uri="{FF2B5EF4-FFF2-40B4-BE49-F238E27FC236}">
                <a16:creationId xmlns:a16="http://schemas.microsoft.com/office/drawing/2014/main" id="{625A0013-B677-D027-E7A7-73AC5ECCB1A0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1">
            <a:extLst>
              <a:ext uri="{FF2B5EF4-FFF2-40B4-BE49-F238E27FC236}">
                <a16:creationId xmlns:a16="http://schemas.microsoft.com/office/drawing/2014/main" id="{354494BD-6E95-6E03-FB01-58ADEBBF0858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18E42FC6-1ABA-9675-0576-B523E8B69D1C}"/>
              </a:ext>
            </a:extLst>
          </p:cNvPr>
          <p:cNvSpPr/>
          <p:nvPr/>
        </p:nvSpPr>
        <p:spPr>
          <a:xfrm>
            <a:off x="13800072" y="46316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 16">
            <a:extLst>
              <a:ext uri="{FF2B5EF4-FFF2-40B4-BE49-F238E27FC236}">
                <a16:creationId xmlns:a16="http://schemas.microsoft.com/office/drawing/2014/main" id="{83A1E30C-C154-CDDE-7E29-49D74A6BBE5C}"/>
              </a:ext>
            </a:extLst>
          </p:cNvPr>
          <p:cNvSpPr/>
          <p:nvPr/>
        </p:nvSpPr>
        <p:spPr>
          <a:xfrm>
            <a:off x="850900" y="5929897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s-GT" sz="1800" b="1" noProof="0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Gobernanza </a:t>
            </a:r>
            <a:r>
              <a:rPr lang="en-US" sz="18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y Fortalecimiento Institucional</a:t>
            </a:r>
            <a:endParaRPr lang="en-US" sz="2200" dirty="0"/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F1E0BAC7-5C68-CBB7-914C-D74633F991CA}"/>
              </a:ext>
            </a:extLst>
          </p:cNvPr>
          <p:cNvSpPr/>
          <p:nvPr/>
        </p:nvSpPr>
        <p:spPr>
          <a:xfrm>
            <a:off x="914400" y="6450597"/>
            <a:ext cx="635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s-E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Ley Marco, inclusión, derechos, liderazgo, incidencia.</a:t>
            </a:r>
            <a:r>
              <a:rPr lang="en-US" sz="14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762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Impacto y Enfoque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3175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62000" y="2095500"/>
            <a:ext cx="8128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s-GT" sz="17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Rompiendo Límites coordina con </a:t>
            </a:r>
            <a:r>
              <a:rPr lang="es-GT" sz="1700" b="1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líderes rurales, redes comunitarias y gobierno</a:t>
            </a:r>
            <a:r>
              <a:rPr lang="es-GT" sz="17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 para acompañar a personas con discapacidad en la elaboración de políticas y planes inclusivos.</a:t>
            </a:r>
            <a:endParaRPr lang="es-GT" sz="1800" noProof="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s-GT" sz="17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Desde </a:t>
            </a:r>
            <a:r>
              <a:rPr lang="es-GT" sz="1700" b="1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2025</a:t>
            </a:r>
            <a:r>
              <a:rPr lang="es-GT" sz="1700" noProof="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, los gobiernos locales involucran a personas con discapacidad en sus planes de trabajo y gestión pública, contribuyendo a su protección social en educación, salud, seguridad alimentaria y desarrollo comunitario.</a:t>
            </a:r>
            <a:endParaRPr lang="es-GT" sz="1800" noProof="0" dirty="0"/>
          </a:p>
        </p:txBody>
      </p:sp>
      <p:sp>
        <p:nvSpPr>
          <p:cNvPr id="6" name="Text 3"/>
          <p:cNvSpPr/>
          <p:nvPr/>
        </p:nvSpPr>
        <p:spPr>
          <a:xfrm>
            <a:off x="762000" y="5080000"/>
            <a:ext cx="812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Nuestro Enfoque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744538" y="5588000"/>
            <a:ext cx="314325" cy="279400"/>
          </a:xfrm>
          <a:custGeom>
            <a:avLst/>
            <a:gdLst/>
            <a:ahLst/>
            <a:cxnLst/>
            <a:rect l="l" t="t" r="r" b="b"/>
            <a:pathLst>
              <a:path w="314325" h="279400">
                <a:moveTo>
                  <a:pt x="146740" y="46494"/>
                </a:moveTo>
                <a:lnTo>
                  <a:pt x="83111" y="117217"/>
                </a:lnTo>
                <a:cubicBezTo>
                  <a:pt x="80600" y="120000"/>
                  <a:pt x="80709" y="124311"/>
                  <a:pt x="83383" y="126985"/>
                </a:cubicBezTo>
                <a:cubicBezTo>
                  <a:pt x="100027" y="143629"/>
                  <a:pt x="127040" y="143629"/>
                  <a:pt x="143684" y="126985"/>
                </a:cubicBezTo>
                <a:lnTo>
                  <a:pt x="161037" y="109632"/>
                </a:lnTo>
                <a:cubicBezTo>
                  <a:pt x="163329" y="107340"/>
                  <a:pt x="166221" y="106085"/>
                  <a:pt x="169168" y="105866"/>
                </a:cubicBezTo>
                <a:cubicBezTo>
                  <a:pt x="172879" y="105539"/>
                  <a:pt x="176699" y="106794"/>
                  <a:pt x="179536" y="109632"/>
                </a:cubicBezTo>
                <a:lnTo>
                  <a:pt x="275908" y="205184"/>
                </a:lnTo>
                <a:lnTo>
                  <a:pt x="314325" y="174625"/>
                </a:lnTo>
                <a:lnTo>
                  <a:pt x="314325" y="17463"/>
                </a:lnTo>
                <a:lnTo>
                  <a:pt x="253206" y="52388"/>
                </a:lnTo>
                <a:lnTo>
                  <a:pt x="240219" y="43711"/>
                </a:lnTo>
                <a:cubicBezTo>
                  <a:pt x="231596" y="37981"/>
                  <a:pt x="221501" y="34925"/>
                  <a:pt x="211133" y="34925"/>
                </a:cubicBezTo>
                <a:lnTo>
                  <a:pt x="172715" y="34925"/>
                </a:lnTo>
                <a:cubicBezTo>
                  <a:pt x="172115" y="34925"/>
                  <a:pt x="171460" y="34925"/>
                  <a:pt x="170860" y="34980"/>
                </a:cubicBezTo>
                <a:cubicBezTo>
                  <a:pt x="161637" y="35471"/>
                  <a:pt x="152961" y="39618"/>
                  <a:pt x="146740" y="46494"/>
                </a:cubicBezTo>
                <a:close/>
                <a:moveTo>
                  <a:pt x="63629" y="99700"/>
                </a:moveTo>
                <a:lnTo>
                  <a:pt x="121910" y="34925"/>
                </a:lnTo>
                <a:lnTo>
                  <a:pt x="100300" y="34925"/>
                </a:lnTo>
                <a:cubicBezTo>
                  <a:pt x="86385" y="34925"/>
                  <a:pt x="73070" y="40437"/>
                  <a:pt x="63247" y="50259"/>
                </a:cubicBezTo>
                <a:lnTo>
                  <a:pt x="61119" y="52388"/>
                </a:lnTo>
                <a:lnTo>
                  <a:pt x="0" y="17463"/>
                </a:lnTo>
                <a:lnTo>
                  <a:pt x="0" y="174625"/>
                </a:lnTo>
                <a:lnTo>
                  <a:pt x="85348" y="245730"/>
                </a:lnTo>
                <a:cubicBezTo>
                  <a:pt x="97899" y="256208"/>
                  <a:pt x="113725" y="261938"/>
                  <a:pt x="130041" y="261938"/>
                </a:cubicBezTo>
                <a:lnTo>
                  <a:pt x="138609" y="261938"/>
                </a:lnTo>
                <a:lnTo>
                  <a:pt x="134789" y="258118"/>
                </a:lnTo>
                <a:cubicBezTo>
                  <a:pt x="129659" y="252988"/>
                  <a:pt x="129659" y="244693"/>
                  <a:pt x="134789" y="239618"/>
                </a:cubicBezTo>
                <a:cubicBezTo>
                  <a:pt x="139918" y="234543"/>
                  <a:pt x="148213" y="234489"/>
                  <a:pt x="153288" y="239618"/>
                </a:cubicBezTo>
                <a:lnTo>
                  <a:pt x="175662" y="261992"/>
                </a:lnTo>
                <a:lnTo>
                  <a:pt x="180573" y="261992"/>
                </a:lnTo>
                <a:cubicBezTo>
                  <a:pt x="190996" y="261992"/>
                  <a:pt x="201201" y="259646"/>
                  <a:pt x="210478" y="255280"/>
                </a:cubicBezTo>
                <a:lnTo>
                  <a:pt x="195907" y="240655"/>
                </a:lnTo>
                <a:cubicBezTo>
                  <a:pt x="190778" y="235525"/>
                  <a:pt x="190778" y="227231"/>
                  <a:pt x="195907" y="222156"/>
                </a:cubicBezTo>
                <a:cubicBezTo>
                  <a:pt x="201037" y="217081"/>
                  <a:pt x="209332" y="217026"/>
                  <a:pt x="214407" y="222156"/>
                </a:cubicBezTo>
                <a:lnTo>
                  <a:pt x="231869" y="239618"/>
                </a:lnTo>
                <a:lnTo>
                  <a:pt x="241419" y="230068"/>
                </a:lnTo>
                <a:cubicBezTo>
                  <a:pt x="246276" y="225212"/>
                  <a:pt x="247695" y="218172"/>
                  <a:pt x="245566" y="212006"/>
                </a:cubicBezTo>
                <a:lnTo>
                  <a:pt x="170314" y="137353"/>
                </a:lnTo>
                <a:lnTo>
                  <a:pt x="162183" y="145484"/>
                </a:lnTo>
                <a:cubicBezTo>
                  <a:pt x="135280" y="172388"/>
                  <a:pt x="91733" y="172388"/>
                  <a:pt x="64830" y="145484"/>
                </a:cubicBezTo>
                <a:cubicBezTo>
                  <a:pt x="52278" y="132933"/>
                  <a:pt x="51787" y="112797"/>
                  <a:pt x="63629" y="99645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143000" y="5498097"/>
            <a:ext cx="7366000" cy="763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0000"/>
              </a:lnSpc>
            </a:pPr>
            <a:r>
              <a:rPr lang="es-GT" sz="1600" b="1" noProof="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Coordinación interinstitucional</a:t>
            </a:r>
            <a:r>
              <a:rPr lang="es-GT" sz="1600" noProof="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con gobiernos y organizaciones para abordar integralmente las necesidades (4 convenios firmados con municipalidades)</a:t>
            </a:r>
            <a:endParaRPr lang="es-GT" sz="1600" noProof="0" dirty="0"/>
          </a:p>
        </p:txBody>
      </p:sp>
      <p:sp>
        <p:nvSpPr>
          <p:cNvPr id="9" name="Shape 6"/>
          <p:cNvSpPr/>
          <p:nvPr/>
        </p:nvSpPr>
        <p:spPr>
          <a:xfrm>
            <a:off x="727075" y="6350000"/>
            <a:ext cx="349250" cy="279400"/>
          </a:xfrm>
          <a:custGeom>
            <a:avLst/>
            <a:gdLst/>
            <a:ahLst/>
            <a:cxnLst/>
            <a:rect l="l" t="t" r="r" b="b"/>
            <a:pathLst>
              <a:path w="349250" h="279400">
                <a:moveTo>
                  <a:pt x="139973" y="4366"/>
                </a:moveTo>
                <a:cubicBezTo>
                  <a:pt x="176115" y="4366"/>
                  <a:pt x="205457" y="33708"/>
                  <a:pt x="205457" y="69850"/>
                </a:cubicBezTo>
                <a:cubicBezTo>
                  <a:pt x="205457" y="105992"/>
                  <a:pt x="176115" y="135334"/>
                  <a:pt x="139973" y="135334"/>
                </a:cubicBezTo>
                <a:cubicBezTo>
                  <a:pt x="103831" y="135334"/>
                  <a:pt x="74488" y="105992"/>
                  <a:pt x="74488" y="69850"/>
                </a:cubicBezTo>
                <a:cubicBezTo>
                  <a:pt x="74488" y="33708"/>
                  <a:pt x="103831" y="4366"/>
                  <a:pt x="139973" y="4366"/>
                </a:cubicBezTo>
                <a:close/>
                <a:moveTo>
                  <a:pt x="123711" y="165894"/>
                </a:moveTo>
                <a:lnTo>
                  <a:pt x="156126" y="165894"/>
                </a:lnTo>
                <a:lnTo>
                  <a:pt x="156944" y="165894"/>
                </a:lnTo>
                <a:cubicBezTo>
                  <a:pt x="149905" y="180519"/>
                  <a:pt x="152688" y="197654"/>
                  <a:pt x="163220" y="209277"/>
                </a:cubicBezTo>
                <a:cubicBezTo>
                  <a:pt x="152197" y="221446"/>
                  <a:pt x="149686" y="239727"/>
                  <a:pt x="158090" y="254789"/>
                </a:cubicBezTo>
                <a:lnTo>
                  <a:pt x="170369" y="276835"/>
                </a:lnTo>
                <a:cubicBezTo>
                  <a:pt x="170860" y="277708"/>
                  <a:pt x="171405" y="278581"/>
                  <a:pt x="171951" y="279400"/>
                </a:cubicBezTo>
                <a:lnTo>
                  <a:pt x="42619" y="279400"/>
                </a:lnTo>
                <a:cubicBezTo>
                  <a:pt x="33670" y="279400"/>
                  <a:pt x="26412" y="272142"/>
                  <a:pt x="26412" y="263193"/>
                </a:cubicBezTo>
                <a:cubicBezTo>
                  <a:pt x="26412" y="209441"/>
                  <a:pt x="69959" y="165894"/>
                  <a:pt x="123711" y="165894"/>
                </a:cubicBezTo>
                <a:close/>
                <a:moveTo>
                  <a:pt x="236071" y="135116"/>
                </a:moveTo>
                <a:cubicBezTo>
                  <a:pt x="236071" y="127858"/>
                  <a:pt x="241910" y="122019"/>
                  <a:pt x="249168" y="122019"/>
                </a:cubicBezTo>
                <a:lnTo>
                  <a:pt x="275362" y="122019"/>
                </a:lnTo>
                <a:cubicBezTo>
                  <a:pt x="282620" y="122019"/>
                  <a:pt x="288459" y="127858"/>
                  <a:pt x="288459" y="135116"/>
                </a:cubicBezTo>
                <a:lnTo>
                  <a:pt x="288459" y="138445"/>
                </a:lnTo>
                <a:cubicBezTo>
                  <a:pt x="288459" y="148759"/>
                  <a:pt x="301610" y="156344"/>
                  <a:pt x="310560" y="151214"/>
                </a:cubicBezTo>
                <a:lnTo>
                  <a:pt x="313288" y="149632"/>
                </a:lnTo>
                <a:cubicBezTo>
                  <a:pt x="319618" y="145976"/>
                  <a:pt x="327749" y="148213"/>
                  <a:pt x="331296" y="154598"/>
                </a:cubicBezTo>
                <a:lnTo>
                  <a:pt x="343520" y="176535"/>
                </a:lnTo>
                <a:cubicBezTo>
                  <a:pt x="346903" y="182647"/>
                  <a:pt x="344939" y="190287"/>
                  <a:pt x="339045" y="193997"/>
                </a:cubicBezTo>
                <a:lnTo>
                  <a:pt x="336481" y="195580"/>
                </a:lnTo>
                <a:cubicBezTo>
                  <a:pt x="327640" y="201092"/>
                  <a:pt x="327640" y="217354"/>
                  <a:pt x="336481" y="222920"/>
                </a:cubicBezTo>
                <a:lnTo>
                  <a:pt x="338991" y="224502"/>
                </a:lnTo>
                <a:cubicBezTo>
                  <a:pt x="344884" y="228213"/>
                  <a:pt x="346903" y="235853"/>
                  <a:pt x="343520" y="241965"/>
                </a:cubicBezTo>
                <a:lnTo>
                  <a:pt x="331242" y="264011"/>
                </a:lnTo>
                <a:cubicBezTo>
                  <a:pt x="327695" y="270396"/>
                  <a:pt x="319564" y="272688"/>
                  <a:pt x="313234" y="268977"/>
                </a:cubicBezTo>
                <a:lnTo>
                  <a:pt x="310560" y="267395"/>
                </a:lnTo>
                <a:cubicBezTo>
                  <a:pt x="301610" y="262210"/>
                  <a:pt x="288459" y="269850"/>
                  <a:pt x="288459" y="280164"/>
                </a:cubicBezTo>
                <a:lnTo>
                  <a:pt x="288459" y="283493"/>
                </a:lnTo>
                <a:cubicBezTo>
                  <a:pt x="288459" y="290751"/>
                  <a:pt x="282620" y="296590"/>
                  <a:pt x="275362" y="296590"/>
                </a:cubicBezTo>
                <a:lnTo>
                  <a:pt x="249168" y="296590"/>
                </a:lnTo>
                <a:cubicBezTo>
                  <a:pt x="241910" y="296590"/>
                  <a:pt x="236071" y="290751"/>
                  <a:pt x="236071" y="283493"/>
                </a:cubicBezTo>
                <a:lnTo>
                  <a:pt x="236071" y="280273"/>
                </a:lnTo>
                <a:cubicBezTo>
                  <a:pt x="236071" y="269905"/>
                  <a:pt x="222865" y="262265"/>
                  <a:pt x="213861" y="267449"/>
                </a:cubicBezTo>
                <a:lnTo>
                  <a:pt x="211242" y="268977"/>
                </a:lnTo>
                <a:cubicBezTo>
                  <a:pt x="204912" y="272633"/>
                  <a:pt x="196835" y="270396"/>
                  <a:pt x="193233" y="264011"/>
                </a:cubicBezTo>
                <a:lnTo>
                  <a:pt x="180901" y="241965"/>
                </a:lnTo>
                <a:cubicBezTo>
                  <a:pt x="177517" y="235853"/>
                  <a:pt x="179482" y="228158"/>
                  <a:pt x="185430" y="224448"/>
                </a:cubicBezTo>
                <a:lnTo>
                  <a:pt x="187831" y="222974"/>
                </a:lnTo>
                <a:cubicBezTo>
                  <a:pt x="196726" y="217463"/>
                  <a:pt x="196726" y="201092"/>
                  <a:pt x="187831" y="195580"/>
                </a:cubicBezTo>
                <a:lnTo>
                  <a:pt x="185375" y="194052"/>
                </a:lnTo>
                <a:cubicBezTo>
                  <a:pt x="179427" y="190341"/>
                  <a:pt x="177463" y="182647"/>
                  <a:pt x="180846" y="176535"/>
                </a:cubicBezTo>
                <a:lnTo>
                  <a:pt x="193124" y="154543"/>
                </a:lnTo>
                <a:cubicBezTo>
                  <a:pt x="196671" y="148158"/>
                  <a:pt x="204802" y="145921"/>
                  <a:pt x="211078" y="149577"/>
                </a:cubicBezTo>
                <a:lnTo>
                  <a:pt x="213697" y="151105"/>
                </a:lnTo>
                <a:cubicBezTo>
                  <a:pt x="222701" y="156289"/>
                  <a:pt x="235907" y="148650"/>
                  <a:pt x="235907" y="138281"/>
                </a:cubicBezTo>
                <a:lnTo>
                  <a:pt x="235907" y="135062"/>
                </a:lnTo>
                <a:close/>
                <a:moveTo>
                  <a:pt x="290587" y="209441"/>
                </a:moveTo>
                <a:cubicBezTo>
                  <a:pt x="290587" y="193779"/>
                  <a:pt x="277872" y="181064"/>
                  <a:pt x="262210" y="181064"/>
                </a:cubicBezTo>
                <a:cubicBezTo>
                  <a:pt x="246549" y="181064"/>
                  <a:pt x="233834" y="193779"/>
                  <a:pt x="233834" y="209441"/>
                </a:cubicBezTo>
                <a:cubicBezTo>
                  <a:pt x="233834" y="225102"/>
                  <a:pt x="246549" y="237817"/>
                  <a:pt x="262210" y="237817"/>
                </a:cubicBezTo>
                <a:cubicBezTo>
                  <a:pt x="277872" y="237817"/>
                  <a:pt x="290587" y="225102"/>
                  <a:pt x="290587" y="209441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143000" y="6324600"/>
            <a:ext cx="736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Servicios directos</a:t>
            </a:r>
            <a:r>
              <a:rPr lang="en-US" sz="16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en salud y desarrollo de lenguaje para preparar a las personas para su inclusión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62000" y="7112000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139700" y="0"/>
                </a:moveTo>
                <a:cubicBezTo>
                  <a:pt x="158976" y="0"/>
                  <a:pt x="174625" y="15649"/>
                  <a:pt x="174625" y="34925"/>
                </a:cubicBezTo>
                <a:cubicBezTo>
                  <a:pt x="174625" y="54201"/>
                  <a:pt x="158976" y="69850"/>
                  <a:pt x="139700" y="69850"/>
                </a:cubicBezTo>
                <a:cubicBezTo>
                  <a:pt x="120424" y="69850"/>
                  <a:pt x="104775" y="54201"/>
                  <a:pt x="104775" y="34925"/>
                </a:cubicBezTo>
                <a:cubicBezTo>
                  <a:pt x="104775" y="15649"/>
                  <a:pt x="120424" y="0"/>
                  <a:pt x="139700" y="0"/>
                </a:cubicBezTo>
                <a:close/>
                <a:moveTo>
                  <a:pt x="192088" y="170259"/>
                </a:moveTo>
                <a:cubicBezTo>
                  <a:pt x="192088" y="183902"/>
                  <a:pt x="185157" y="195907"/>
                  <a:pt x="174625" y="202947"/>
                </a:cubicBezTo>
                <a:lnTo>
                  <a:pt x="174625" y="253206"/>
                </a:lnTo>
                <a:cubicBezTo>
                  <a:pt x="174625" y="267667"/>
                  <a:pt x="162892" y="279400"/>
                  <a:pt x="148431" y="279400"/>
                </a:cubicBezTo>
                <a:lnTo>
                  <a:pt x="130969" y="279400"/>
                </a:lnTo>
                <a:cubicBezTo>
                  <a:pt x="116508" y="279400"/>
                  <a:pt x="104775" y="267667"/>
                  <a:pt x="104775" y="253206"/>
                </a:cubicBezTo>
                <a:lnTo>
                  <a:pt x="104775" y="202947"/>
                </a:lnTo>
                <a:cubicBezTo>
                  <a:pt x="94243" y="195907"/>
                  <a:pt x="87313" y="183902"/>
                  <a:pt x="87313" y="170259"/>
                </a:cubicBezTo>
                <a:lnTo>
                  <a:pt x="87313" y="148431"/>
                </a:lnTo>
                <a:cubicBezTo>
                  <a:pt x="87313" y="119509"/>
                  <a:pt x="110778" y="96044"/>
                  <a:pt x="139700" y="96044"/>
                </a:cubicBezTo>
                <a:cubicBezTo>
                  <a:pt x="168622" y="96044"/>
                  <a:pt x="192088" y="119509"/>
                  <a:pt x="192088" y="148431"/>
                </a:cubicBezTo>
                <a:lnTo>
                  <a:pt x="192088" y="170259"/>
                </a:lnTo>
                <a:close/>
                <a:moveTo>
                  <a:pt x="52388" y="17463"/>
                </a:moveTo>
                <a:cubicBezTo>
                  <a:pt x="69254" y="17463"/>
                  <a:pt x="82947" y="31156"/>
                  <a:pt x="82947" y="48022"/>
                </a:cubicBezTo>
                <a:cubicBezTo>
                  <a:pt x="82947" y="64888"/>
                  <a:pt x="69254" y="78581"/>
                  <a:pt x="52388" y="78581"/>
                </a:cubicBezTo>
                <a:cubicBezTo>
                  <a:pt x="35521" y="78581"/>
                  <a:pt x="21828" y="64888"/>
                  <a:pt x="21828" y="48022"/>
                </a:cubicBezTo>
                <a:cubicBezTo>
                  <a:pt x="21828" y="31156"/>
                  <a:pt x="35521" y="17463"/>
                  <a:pt x="52387" y="17463"/>
                </a:cubicBezTo>
                <a:close/>
                <a:moveTo>
                  <a:pt x="61119" y="148431"/>
                </a:moveTo>
                <a:lnTo>
                  <a:pt x="61119" y="165894"/>
                </a:lnTo>
                <a:cubicBezTo>
                  <a:pt x="61119" y="183629"/>
                  <a:pt x="67722" y="199782"/>
                  <a:pt x="78581" y="212115"/>
                </a:cubicBezTo>
                <a:lnTo>
                  <a:pt x="78581" y="253206"/>
                </a:lnTo>
                <a:cubicBezTo>
                  <a:pt x="78581" y="253861"/>
                  <a:pt x="78581" y="254571"/>
                  <a:pt x="78636" y="255225"/>
                </a:cubicBezTo>
                <a:cubicBezTo>
                  <a:pt x="73997" y="259373"/>
                  <a:pt x="67885" y="261938"/>
                  <a:pt x="61119" y="261938"/>
                </a:cubicBezTo>
                <a:lnTo>
                  <a:pt x="43656" y="261938"/>
                </a:lnTo>
                <a:cubicBezTo>
                  <a:pt x="29195" y="261938"/>
                  <a:pt x="17463" y="250205"/>
                  <a:pt x="17463" y="235744"/>
                </a:cubicBezTo>
                <a:lnTo>
                  <a:pt x="17463" y="204857"/>
                </a:lnTo>
                <a:cubicBezTo>
                  <a:pt x="7040" y="198854"/>
                  <a:pt x="0" y="187558"/>
                  <a:pt x="0" y="174625"/>
                </a:cubicBezTo>
                <a:lnTo>
                  <a:pt x="0" y="157163"/>
                </a:lnTo>
                <a:cubicBezTo>
                  <a:pt x="0" y="128240"/>
                  <a:pt x="23465" y="104775"/>
                  <a:pt x="52388" y="104775"/>
                </a:cubicBezTo>
                <a:cubicBezTo>
                  <a:pt x="59318" y="104775"/>
                  <a:pt x="65921" y="106139"/>
                  <a:pt x="71978" y="108540"/>
                </a:cubicBezTo>
                <a:cubicBezTo>
                  <a:pt x="65102" y="120218"/>
                  <a:pt x="61119" y="133861"/>
                  <a:pt x="61119" y="148431"/>
                </a:cubicBezTo>
                <a:close/>
                <a:moveTo>
                  <a:pt x="200819" y="253206"/>
                </a:moveTo>
                <a:lnTo>
                  <a:pt x="200819" y="212115"/>
                </a:lnTo>
                <a:cubicBezTo>
                  <a:pt x="211678" y="199836"/>
                  <a:pt x="218281" y="183629"/>
                  <a:pt x="218281" y="165894"/>
                </a:cubicBezTo>
                <a:lnTo>
                  <a:pt x="218281" y="148431"/>
                </a:lnTo>
                <a:cubicBezTo>
                  <a:pt x="218281" y="133861"/>
                  <a:pt x="214298" y="120273"/>
                  <a:pt x="207422" y="108540"/>
                </a:cubicBezTo>
                <a:cubicBezTo>
                  <a:pt x="213479" y="106085"/>
                  <a:pt x="220082" y="104775"/>
                  <a:pt x="227013" y="104775"/>
                </a:cubicBezTo>
                <a:cubicBezTo>
                  <a:pt x="255935" y="104775"/>
                  <a:pt x="279400" y="128240"/>
                  <a:pt x="279400" y="157163"/>
                </a:cubicBezTo>
                <a:lnTo>
                  <a:pt x="279400" y="174625"/>
                </a:lnTo>
                <a:cubicBezTo>
                  <a:pt x="279400" y="187558"/>
                  <a:pt x="272360" y="198854"/>
                  <a:pt x="261938" y="204857"/>
                </a:cubicBezTo>
                <a:lnTo>
                  <a:pt x="261938" y="235744"/>
                </a:lnTo>
                <a:cubicBezTo>
                  <a:pt x="261938" y="250205"/>
                  <a:pt x="250205" y="261938"/>
                  <a:pt x="235744" y="261938"/>
                </a:cubicBezTo>
                <a:lnTo>
                  <a:pt x="218281" y="261938"/>
                </a:lnTo>
                <a:cubicBezTo>
                  <a:pt x="211569" y="261938"/>
                  <a:pt x="205403" y="259427"/>
                  <a:pt x="200764" y="255225"/>
                </a:cubicBezTo>
                <a:cubicBezTo>
                  <a:pt x="200764" y="254571"/>
                  <a:pt x="200819" y="253861"/>
                  <a:pt x="200819" y="253206"/>
                </a:cubicBezTo>
                <a:close/>
                <a:moveTo>
                  <a:pt x="227013" y="17463"/>
                </a:moveTo>
                <a:cubicBezTo>
                  <a:pt x="243879" y="17463"/>
                  <a:pt x="257572" y="31156"/>
                  <a:pt x="257572" y="48022"/>
                </a:cubicBezTo>
                <a:cubicBezTo>
                  <a:pt x="257572" y="64888"/>
                  <a:pt x="243879" y="78581"/>
                  <a:pt x="227013" y="78581"/>
                </a:cubicBezTo>
                <a:cubicBezTo>
                  <a:pt x="210146" y="78581"/>
                  <a:pt x="196453" y="64888"/>
                  <a:pt x="196453" y="48022"/>
                </a:cubicBezTo>
                <a:cubicBezTo>
                  <a:pt x="196453" y="31156"/>
                  <a:pt x="210146" y="17463"/>
                  <a:pt x="227013" y="17463"/>
                </a:cubicBezTo>
                <a:close/>
              </a:path>
            </a:pathLst>
          </a:cu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143000" y="7086600"/>
            <a:ext cx="736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Liderazgo de personas con discapacidad</a:t>
            </a:r>
            <a:r>
              <a:rPr lang="en-US" sz="1600" dirty="0">
                <a:solidFill>
                  <a:srgbClr val="2D2D2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en la Asamblea, Junta Directiva y equipo de trabajo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785525" y="6604000"/>
            <a:ext cx="6096000" cy="1270000"/>
          </a:xfrm>
          <a:prstGeom prst="roundRect">
            <a:avLst>
              <a:gd name="adj" fmla="val 50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9039525" y="6731000"/>
            <a:ext cx="558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i="1" dirty="0">
                <a:solidFill>
                  <a:srgbClr val="5E3F9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"La participación plena es posible cuando se eliminan barreras y se generan oportunidades."</a:t>
            </a:r>
            <a:endParaRPr lang="en-US" sz="1600" dirty="0"/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5EFBD2E3-C9EA-EB22-4AF5-2AD1C1FA1CF0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0CB1FD3F-B0FA-1139-CEE6-FE6CA16052A0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6FA9AF51-44D6-847E-6514-A1D9960544E3}"/>
              </a:ext>
            </a:extLst>
          </p:cNvPr>
          <p:cNvSpPr/>
          <p:nvPr/>
        </p:nvSpPr>
        <p:spPr>
          <a:xfrm>
            <a:off x="13800072" y="157877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7935B9D7-15A7-D8F3-B569-526D97295972}"/>
              </a:ext>
            </a:extLst>
          </p:cNvPr>
          <p:cNvSpPr/>
          <p:nvPr/>
        </p:nvSpPr>
        <p:spPr>
          <a:xfrm rot="745231">
            <a:off x="12020068" y="3146121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F5E0054F-5EAA-C69B-2B57-9C0454FB9773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344104F-E1A9-A4F4-49DF-FE8822C54D6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66" t="15278" r="5788" b="28888"/>
          <a:stretch>
            <a:fillRect/>
          </a:stretch>
        </p:blipFill>
        <p:spPr>
          <a:xfrm>
            <a:off x="8785525" y="2444249"/>
            <a:ext cx="6431352" cy="3632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2000" y="1079500"/>
            <a:ext cx="76200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Mirando hacia el 2026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62000" y="1752600"/>
            <a:ext cx="3556000" cy="381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762000" y="2095500"/>
            <a:ext cx="4445000" cy="1651000"/>
          </a:xfrm>
          <a:prstGeom prst="roundRect">
            <a:avLst>
              <a:gd name="adj" fmla="val 5000"/>
            </a:avLst>
          </a:prstGeom>
          <a:solidFill>
            <a:srgbClr val="5E3F91">
              <a:alpha val="7059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62000" y="2159000"/>
            <a:ext cx="4445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800" b="1" dirty="0">
                <a:solidFill>
                  <a:srgbClr val="5E3F9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1,978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762000" y="2984500"/>
            <a:ext cx="444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500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personas con discapacidad y sus familias como meta para 2026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588000" y="2095500"/>
            <a:ext cx="3556000" cy="1651000"/>
          </a:xfrm>
          <a:prstGeom prst="roundRect">
            <a:avLst>
              <a:gd name="adj" fmla="val 5000"/>
            </a:avLst>
          </a:prstGeom>
          <a:solidFill>
            <a:srgbClr val="2DB5A5">
              <a:alpha val="7059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588000" y="2159000"/>
            <a:ext cx="3556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2DB5A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$49,128</a:t>
            </a:r>
            <a:endParaRPr lang="en-US" sz="4800" dirty="0"/>
          </a:p>
        </p:txBody>
      </p:sp>
      <p:sp>
        <p:nvSpPr>
          <p:cNvPr id="10" name="Text 7"/>
          <p:cNvSpPr/>
          <p:nvPr/>
        </p:nvSpPr>
        <p:spPr>
          <a:xfrm>
            <a:off x="5588000" y="2984500"/>
            <a:ext cx="355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500" b="1" dirty="0">
                <a:solidFill>
                  <a:srgbClr val="66666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solicitud sin restricciones para fortalecer nuestro trabajo</a:t>
            </a:r>
            <a:endParaRPr lang="en-US" sz="1600" b="1" dirty="0"/>
          </a:p>
        </p:txBody>
      </p:sp>
      <p:sp>
        <p:nvSpPr>
          <p:cNvPr id="11" name="Text 8"/>
          <p:cNvSpPr/>
          <p:nvPr/>
        </p:nvSpPr>
        <p:spPr>
          <a:xfrm>
            <a:off x="762000" y="4064000"/>
            <a:ext cx="838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Áreas Prioritarias 2026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62000" y="4508500"/>
            <a:ext cx="838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●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Fortalecer la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protección social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y acceso a servicios básicos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●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Ampliar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salud especializada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y atención a espina bífida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●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Promover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educación inclusiva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con becas y dispositivos</a:t>
            </a:r>
            <a:endParaRPr lang="en-US" sz="1800" dirty="0"/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2DB5A5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●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Fortalecer </a:t>
            </a:r>
            <a:r>
              <a:rPr lang="en-US" sz="17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incidencia política</a:t>
            </a:r>
            <a:r>
              <a:rPr lang="en-US" sz="17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y registros municipales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62000" y="6477000"/>
            <a:ext cx="711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b="1" dirty="0">
                <a:solidFill>
                  <a:srgbClr val="5E3F91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Desafíos y Oportunidades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62000" y="6921500"/>
            <a:ext cx="7112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Desafío:</a:t>
            </a:r>
            <a:r>
              <a:rPr lang="en-US" sz="15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Financiamiento corto plazo limita continuidad de programas especializados.</a:t>
            </a:r>
            <a:endParaRPr lang="en-US" sz="1800" dirty="0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500" b="1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Oportunidad:</a:t>
            </a:r>
            <a:r>
              <a:rPr lang="en-US" sz="1500" dirty="0">
                <a:solidFill>
                  <a:srgbClr val="2D2D2D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 Fondos flexibles permiten sostener lengua de señas, baja visión y apoyo educativo.</a:t>
            </a:r>
            <a:endParaRPr lang="en-US" sz="1800" dirty="0"/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1926289D-0D07-7A31-A76C-A8D8D7238BD5}"/>
              </a:ext>
            </a:extLst>
          </p:cNvPr>
          <p:cNvSpPr/>
          <p:nvPr/>
        </p:nvSpPr>
        <p:spPr>
          <a:xfrm>
            <a:off x="0" y="0"/>
            <a:ext cx="601579" cy="9144000"/>
          </a:xfrm>
          <a:prstGeom prst="rect">
            <a:avLst/>
          </a:prstGeom>
          <a:solidFill>
            <a:srgbClr val="5E3F9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215693D3-8DFB-9868-587F-45D76FA217A0}"/>
              </a:ext>
            </a:extLst>
          </p:cNvPr>
          <p:cNvSpPr/>
          <p:nvPr/>
        </p:nvSpPr>
        <p:spPr>
          <a:xfrm>
            <a:off x="411080" y="0"/>
            <a:ext cx="190500" cy="9144000"/>
          </a:xfrm>
          <a:prstGeom prst="rect">
            <a:avLst/>
          </a:prstGeom>
          <a:solidFill>
            <a:srgbClr val="2D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0FE33E14-9634-33B9-FC71-FFB1173F4453}"/>
              </a:ext>
            </a:extLst>
          </p:cNvPr>
          <p:cNvSpPr/>
          <p:nvPr/>
        </p:nvSpPr>
        <p:spPr>
          <a:xfrm>
            <a:off x="13690452" y="157877"/>
            <a:ext cx="2455928" cy="1239123"/>
          </a:xfrm>
          <a:custGeom>
            <a:avLst/>
            <a:gdLst/>
            <a:ahLst/>
            <a:cxnLst/>
            <a:rect l="l" t="t" r="r" b="b"/>
            <a:pathLst>
              <a:path w="5133578" h="3080147">
                <a:moveTo>
                  <a:pt x="0" y="0"/>
                </a:moveTo>
                <a:lnTo>
                  <a:pt x="5133578" y="0"/>
                </a:lnTo>
                <a:lnTo>
                  <a:pt x="5133578" y="3080147"/>
                </a:lnTo>
                <a:lnTo>
                  <a:pt x="0" y="3080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3C011FF2-5EEF-719B-9AE0-26C4DAC868F6}"/>
              </a:ext>
            </a:extLst>
          </p:cNvPr>
          <p:cNvSpPr/>
          <p:nvPr/>
        </p:nvSpPr>
        <p:spPr>
          <a:xfrm rot="745231">
            <a:off x="12020067" y="3108021"/>
            <a:ext cx="4894858" cy="6356958"/>
          </a:xfrm>
          <a:custGeom>
            <a:avLst/>
            <a:gdLst/>
            <a:ahLst/>
            <a:cxnLst/>
            <a:rect l="l" t="t" r="r" b="b"/>
            <a:pathLst>
              <a:path w="4894858" h="6356958">
                <a:moveTo>
                  <a:pt x="0" y="0"/>
                </a:moveTo>
                <a:lnTo>
                  <a:pt x="4894857" y="0"/>
                </a:lnTo>
                <a:lnTo>
                  <a:pt x="489485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4CAE0C63-0E41-29CD-C272-560370216A47}"/>
              </a:ext>
            </a:extLst>
          </p:cNvPr>
          <p:cNvSpPr/>
          <p:nvPr/>
        </p:nvSpPr>
        <p:spPr>
          <a:xfrm>
            <a:off x="-1" y="8393697"/>
            <a:ext cx="16374979" cy="863600"/>
          </a:xfrm>
          <a:custGeom>
            <a:avLst/>
            <a:gdLst/>
            <a:ahLst/>
            <a:cxnLst/>
            <a:rect l="l" t="t" r="r" b="b"/>
            <a:pathLst>
              <a:path w="15960511" h="861721">
                <a:moveTo>
                  <a:pt x="0" y="0"/>
                </a:moveTo>
                <a:lnTo>
                  <a:pt x="15960511" y="0"/>
                </a:lnTo>
                <a:lnTo>
                  <a:pt x="15960511" y="861721"/>
                </a:lnTo>
                <a:lnTo>
                  <a:pt x="0" y="861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1615" r="-15580" b="-31615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202F597-3152-BE1E-190B-C4E88E338D5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5150" b="1282"/>
          <a:stretch>
            <a:fillRect/>
          </a:stretch>
        </p:blipFill>
        <p:spPr>
          <a:xfrm>
            <a:off x="8543864" y="4049018"/>
            <a:ext cx="5923632" cy="36093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1001</Words>
  <Application>Microsoft Office PowerPoint</Application>
  <PresentationFormat>Personalizado</PresentationFormat>
  <Paragraphs>119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Quattrocento Sans</vt:lpstr>
      <vt:lpstr>Bernoru</vt:lpstr>
      <vt:lpstr>Arial</vt:lpstr>
      <vt:lpstr>QuattrocentoSans</vt:lpstr>
      <vt:lpstr>Liter</vt:lpstr>
      <vt:lpstr>Custom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Asociación Rompiendo Límites - Visita Virtual Mortenson Family Foundation</dc:title>
  <dc:subject>Asociación Rompiendo Límites - Visita Virtual Mortenson Family Foundation</dc:subject>
  <dc:creator>Kimi</dc:creator>
  <cp:lastModifiedBy>Lourdes Guerra</cp:lastModifiedBy>
  <cp:revision>12</cp:revision>
  <dcterms:created xsi:type="dcterms:W3CDTF">2026-05-07T21:11:07Z</dcterms:created>
  <dcterms:modified xsi:type="dcterms:W3CDTF">2026-06-03T04:02:15Z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{"Label":"Asociación Rompiendo Límites - Visita Virtual Mortenson Family Foundation","ContentProducer":"001191110108MACG2KBH8F10000","ProduceID":"19e040ba-bc92-8374-8000-0000c2d8c833","ReservedCode1":"","ContentPropagator":"001191110108MACG2KBH8F20000","PropagateID":"19e040ba-bc92-8374-8000-0000c2d8c833","ReservedCode2":""}</vt:lpwstr>
  </property>
</Properties>
</file>